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269" r:id="rId3"/>
    <p:sldId id="588" r:id="rId4"/>
    <p:sldId id="330" r:id="rId5"/>
    <p:sldId id="342" r:id="rId6"/>
    <p:sldId id="347" r:id="rId7"/>
    <p:sldId id="375" r:id="rId8"/>
    <p:sldId id="553" r:id="rId9"/>
    <p:sldId id="467" r:id="rId10"/>
    <p:sldId id="518" r:id="rId11"/>
    <p:sldId id="499" r:id="rId12"/>
    <p:sldId id="446" r:id="rId13"/>
    <p:sldId id="447" r:id="rId14"/>
    <p:sldId id="554" r:id="rId15"/>
    <p:sldId id="512" r:id="rId16"/>
    <p:sldId id="442" r:id="rId17"/>
    <p:sldId id="459" r:id="rId18"/>
    <p:sldId id="435" r:id="rId19"/>
    <p:sldId id="468" r:id="rId20"/>
    <p:sldId id="517" r:id="rId21"/>
    <p:sldId id="436" r:id="rId22"/>
    <p:sldId id="538" r:id="rId23"/>
    <p:sldId id="540" r:id="rId24"/>
    <p:sldId id="460" r:id="rId25"/>
    <p:sldId id="462" r:id="rId26"/>
    <p:sldId id="539" r:id="rId27"/>
    <p:sldId id="489" r:id="rId28"/>
    <p:sldId id="555" r:id="rId29"/>
    <p:sldId id="506" r:id="rId30"/>
    <p:sldId id="413" r:id="rId31"/>
    <p:sldId id="514" r:id="rId32"/>
    <p:sldId id="482" r:id="rId33"/>
    <p:sldId id="485" r:id="rId34"/>
    <p:sldId id="500" r:id="rId35"/>
    <p:sldId id="501" r:id="rId36"/>
    <p:sldId id="525" r:id="rId37"/>
    <p:sldId id="595" r:id="rId38"/>
    <p:sldId id="596" r:id="rId39"/>
    <p:sldId id="577" r:id="rId40"/>
    <p:sldId id="610" r:id="rId41"/>
    <p:sldId id="597" r:id="rId42"/>
    <p:sldId id="611" r:id="rId43"/>
    <p:sldId id="591" r:id="rId44"/>
    <p:sldId id="598" r:id="rId45"/>
    <p:sldId id="593" r:id="rId46"/>
    <p:sldId id="599" r:id="rId47"/>
    <p:sldId id="600" r:id="rId48"/>
    <p:sldId id="601" r:id="rId49"/>
    <p:sldId id="602" r:id="rId50"/>
    <p:sldId id="604" r:id="rId51"/>
    <p:sldId id="612" r:id="rId52"/>
    <p:sldId id="592" r:id="rId53"/>
    <p:sldId id="606" r:id="rId54"/>
    <p:sldId id="594" r:id="rId55"/>
    <p:sldId id="607" r:id="rId56"/>
    <p:sldId id="608" r:id="rId57"/>
    <p:sldId id="609" r:id="rId58"/>
    <p:sldId id="557" r:id="rId59"/>
    <p:sldId id="560" r:id="rId60"/>
    <p:sldId id="561" r:id="rId61"/>
    <p:sldId id="549" r:id="rId62"/>
    <p:sldId id="582" r:id="rId63"/>
    <p:sldId id="551" r:id="rId64"/>
    <p:sldId id="552" r:id="rId65"/>
    <p:sldId id="523" r:id="rId66"/>
    <p:sldId id="524" r:id="rId67"/>
    <p:sldId id="383" r:id="rId6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AA38FA2-68FF-49FD-A6B7-AB5560535667}">
          <p14:sldIdLst>
            <p14:sldId id="256"/>
            <p14:sldId id="269"/>
            <p14:sldId id="588"/>
            <p14:sldId id="330"/>
            <p14:sldId id="342"/>
            <p14:sldId id="347"/>
            <p14:sldId id="375"/>
            <p14:sldId id="553"/>
            <p14:sldId id="467"/>
            <p14:sldId id="518"/>
            <p14:sldId id="499"/>
            <p14:sldId id="446"/>
            <p14:sldId id="447"/>
            <p14:sldId id="554"/>
            <p14:sldId id="512"/>
            <p14:sldId id="442"/>
            <p14:sldId id="459"/>
            <p14:sldId id="435"/>
            <p14:sldId id="468"/>
            <p14:sldId id="517"/>
            <p14:sldId id="436"/>
            <p14:sldId id="538"/>
            <p14:sldId id="540"/>
            <p14:sldId id="460"/>
            <p14:sldId id="462"/>
            <p14:sldId id="539"/>
            <p14:sldId id="489"/>
            <p14:sldId id="555"/>
            <p14:sldId id="506"/>
            <p14:sldId id="413"/>
            <p14:sldId id="514"/>
            <p14:sldId id="482"/>
            <p14:sldId id="485"/>
            <p14:sldId id="500"/>
            <p14:sldId id="501"/>
            <p14:sldId id="525"/>
            <p14:sldId id="595"/>
            <p14:sldId id="596"/>
            <p14:sldId id="577"/>
            <p14:sldId id="610"/>
            <p14:sldId id="597"/>
            <p14:sldId id="611"/>
            <p14:sldId id="591"/>
            <p14:sldId id="598"/>
            <p14:sldId id="593"/>
            <p14:sldId id="599"/>
            <p14:sldId id="600"/>
            <p14:sldId id="601"/>
            <p14:sldId id="602"/>
            <p14:sldId id="604"/>
            <p14:sldId id="612"/>
            <p14:sldId id="592"/>
            <p14:sldId id="606"/>
            <p14:sldId id="594"/>
            <p14:sldId id="607"/>
            <p14:sldId id="608"/>
            <p14:sldId id="609"/>
            <p14:sldId id="557"/>
            <p14:sldId id="560"/>
            <p14:sldId id="561"/>
            <p14:sldId id="549"/>
            <p14:sldId id="582"/>
            <p14:sldId id="551"/>
            <p14:sldId id="552"/>
            <p14:sldId id="523"/>
            <p14:sldId id="524"/>
            <p14:sldId id="383"/>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BC9"/>
    <a:srgbClr val="CCFF99"/>
    <a:srgbClr val="F7F789"/>
    <a:srgbClr val="FA5864"/>
    <a:srgbClr val="ECE220"/>
    <a:srgbClr val="F5F7A3"/>
    <a:srgbClr val="FFCCCC"/>
    <a:srgbClr val="00FF00"/>
    <a:srgbClr val="FF9999"/>
    <a:srgbClr val="21FF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75283" autoAdjust="0"/>
  </p:normalViewPr>
  <p:slideViewPr>
    <p:cSldViewPr>
      <p:cViewPr varScale="1">
        <p:scale>
          <a:sx n="47" d="100"/>
          <a:sy n="47" d="100"/>
        </p:scale>
        <p:origin x="-1992" y="-102"/>
      </p:cViewPr>
      <p:guideLst>
        <p:guide orient="horz" pos="2160"/>
        <p:guide pos="2880"/>
      </p:guideLst>
    </p:cSldViewPr>
  </p:slideViewPr>
  <p:outlineViewPr>
    <p:cViewPr>
      <p:scale>
        <a:sx n="33" d="100"/>
        <a:sy n="33" d="100"/>
      </p:scale>
      <p:origin x="24" y="512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8E318FD3-30AF-4126-807C-557CE030D477}" type="datetimeFigureOut">
              <a:rPr kumimoji="1" lang="ja-JP" altLang="en-US" smtClean="0"/>
              <a:pPr/>
              <a:t>2014/12/18</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5A89DBC-35DF-4992-B751-E6958DF9F325}" type="slidenum">
              <a:rPr kumimoji="1" lang="ja-JP" altLang="en-US" smtClean="0"/>
              <a:pPr/>
              <a:t>‹#›</a:t>
            </a:fld>
            <a:endParaRPr kumimoji="1" lang="ja-JP" altLang="en-US"/>
          </a:p>
        </p:txBody>
      </p:sp>
    </p:spTree>
    <p:extLst>
      <p:ext uri="{BB962C8B-B14F-4D97-AF65-F5344CB8AC3E}">
        <p14:creationId xmlns:p14="http://schemas.microsoft.com/office/powerpoint/2010/main" val="1132314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A89DBC-35DF-4992-B751-E6958DF9F325}" type="slidenum">
              <a:rPr kumimoji="1" lang="ja-JP" altLang="en-US" smtClean="0"/>
              <a:pPr/>
              <a:t>4</a:t>
            </a:fld>
            <a:endParaRPr kumimoji="1" lang="ja-JP" altLang="en-US" dirty="0"/>
          </a:p>
        </p:txBody>
      </p:sp>
    </p:spTree>
    <p:extLst>
      <p:ext uri="{BB962C8B-B14F-4D97-AF65-F5344CB8AC3E}">
        <p14:creationId xmlns:p14="http://schemas.microsoft.com/office/powerpoint/2010/main" val="368472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1321E54-9424-4F76-BB56-274FA7F3C6FB}" type="slidenum">
              <a:rPr kumimoji="1" lang="ja-JP" altLang="en-US" smtClean="0"/>
              <a:pPr/>
              <a:t>6</a:t>
            </a:fld>
            <a:endParaRPr kumimoji="1" lang="ja-JP" altLang="en-US"/>
          </a:p>
        </p:txBody>
      </p:sp>
    </p:spTree>
    <p:extLst>
      <p:ext uri="{BB962C8B-B14F-4D97-AF65-F5344CB8AC3E}">
        <p14:creationId xmlns:p14="http://schemas.microsoft.com/office/powerpoint/2010/main" val="560781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E2B2203-25FC-4E46-B6A3-828D162CE762}" type="slidenum">
              <a:rPr kumimoji="1" lang="ja-JP" altLang="en-US" smtClean="0"/>
              <a:pPr/>
              <a:t>11</a:t>
            </a:fld>
            <a:endParaRPr kumimoji="1" lang="ja-JP" altLang="en-US"/>
          </a:p>
        </p:txBody>
      </p:sp>
    </p:spTree>
    <p:extLst>
      <p:ext uri="{BB962C8B-B14F-4D97-AF65-F5344CB8AC3E}">
        <p14:creationId xmlns:p14="http://schemas.microsoft.com/office/powerpoint/2010/main" val="1872156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A89DBC-35DF-4992-B751-E6958DF9F325}" type="slidenum">
              <a:rPr kumimoji="1" lang="ja-JP" altLang="en-US" smtClean="0"/>
              <a:pPr/>
              <a:t>18</a:t>
            </a:fld>
            <a:endParaRPr kumimoji="1" lang="ja-JP" altLang="en-US"/>
          </a:p>
        </p:txBody>
      </p:sp>
    </p:spTree>
    <p:extLst>
      <p:ext uri="{BB962C8B-B14F-4D97-AF65-F5344CB8AC3E}">
        <p14:creationId xmlns:p14="http://schemas.microsoft.com/office/powerpoint/2010/main" val="2950915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A89DBC-35DF-4992-B751-E6958DF9F325}" type="slidenum">
              <a:rPr kumimoji="1" lang="ja-JP" altLang="en-US" smtClean="0"/>
              <a:pPr/>
              <a:t>22</a:t>
            </a:fld>
            <a:endParaRPr kumimoji="1" lang="ja-JP" altLang="en-US"/>
          </a:p>
        </p:txBody>
      </p:sp>
    </p:spTree>
    <p:extLst>
      <p:ext uri="{BB962C8B-B14F-4D97-AF65-F5344CB8AC3E}">
        <p14:creationId xmlns:p14="http://schemas.microsoft.com/office/powerpoint/2010/main" val="4164726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A89DBC-35DF-4992-B751-E6958DF9F325}" type="slidenum">
              <a:rPr kumimoji="1" lang="ja-JP" altLang="en-US" smtClean="0"/>
              <a:pPr/>
              <a:t>29</a:t>
            </a:fld>
            <a:endParaRPr kumimoji="1" lang="ja-JP" altLang="en-US"/>
          </a:p>
        </p:txBody>
      </p:sp>
    </p:spTree>
    <p:extLst>
      <p:ext uri="{BB962C8B-B14F-4D97-AF65-F5344CB8AC3E}">
        <p14:creationId xmlns:p14="http://schemas.microsoft.com/office/powerpoint/2010/main" val="2044865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A89DBC-35DF-4992-B751-E6958DF9F325}" type="slidenum">
              <a:rPr kumimoji="1" lang="ja-JP" altLang="en-US" smtClean="0"/>
              <a:pPr/>
              <a:t>39</a:t>
            </a:fld>
            <a:endParaRPr kumimoji="1" lang="ja-JP" altLang="en-US"/>
          </a:p>
        </p:txBody>
      </p:sp>
    </p:spTree>
    <p:extLst>
      <p:ext uri="{BB962C8B-B14F-4D97-AF65-F5344CB8AC3E}">
        <p14:creationId xmlns:p14="http://schemas.microsoft.com/office/powerpoint/2010/main" val="3524938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9600" dirty="0"/>
          </a:p>
        </p:txBody>
      </p:sp>
      <p:sp>
        <p:nvSpPr>
          <p:cNvPr id="4" name="スライド番号プレースホルダー 3"/>
          <p:cNvSpPr>
            <a:spLocks noGrp="1"/>
          </p:cNvSpPr>
          <p:nvPr>
            <p:ph type="sldNum" sz="quarter" idx="10"/>
          </p:nvPr>
        </p:nvSpPr>
        <p:spPr/>
        <p:txBody>
          <a:bodyPr/>
          <a:lstStyle/>
          <a:p>
            <a:fld id="{55A89DBC-35DF-4992-B751-E6958DF9F325}" type="slidenum">
              <a:rPr kumimoji="1" lang="ja-JP" altLang="en-US" smtClean="0"/>
              <a:pPr/>
              <a:t>61</a:t>
            </a:fld>
            <a:endParaRPr kumimoji="1" lang="ja-JP" altLang="en-US"/>
          </a:p>
        </p:txBody>
      </p:sp>
    </p:spTree>
    <p:extLst>
      <p:ext uri="{BB962C8B-B14F-4D97-AF65-F5344CB8AC3E}">
        <p14:creationId xmlns:p14="http://schemas.microsoft.com/office/powerpoint/2010/main" val="3390783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2755A88-EAAF-4B70-9677-09D94F418D19}" type="datetime1">
              <a:rPr kumimoji="1" lang="ja-JP" altLang="en-US" smtClean="0"/>
              <a:pPr/>
              <a:t>2014/12/18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408911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36BCFCE-D4B7-4DC7-B196-4369D814762F}" type="datetime1">
              <a:rPr kumimoji="1" lang="ja-JP" altLang="en-US" smtClean="0"/>
              <a:pPr/>
              <a:t>2014/12/18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246842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08AF5A9-A038-43D8-BA7D-8E1681135AA4}" type="datetime1">
              <a:rPr kumimoji="1" lang="ja-JP" altLang="en-US" smtClean="0"/>
              <a:pPr/>
              <a:t>2014/12/18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1822400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2232322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3132780-97FA-4B3E-B66C-0626BF303D44}" type="datetime1">
              <a:rPr kumimoji="1" lang="ja-JP" altLang="en-US" smtClean="0"/>
              <a:pPr/>
              <a:t>2014/12/18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220301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DF86F01-FA4D-4152-9FE0-D215DC98F0F8}" type="datetime1">
              <a:rPr kumimoji="1" lang="ja-JP" altLang="en-US" smtClean="0"/>
              <a:pPr/>
              <a:t>2014/12/18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190676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57799EA-4972-41D0-A955-273ACFA1FEA0}" type="datetime1">
              <a:rPr kumimoji="1" lang="ja-JP" altLang="en-US" smtClean="0"/>
              <a:pPr/>
              <a:t>2014/12/18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521231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AEE1005-C07C-493E-B9B6-5EB4204CA0B5}" type="datetime1">
              <a:rPr kumimoji="1" lang="ja-JP" altLang="en-US" smtClean="0"/>
              <a:pPr/>
              <a:t>2014/12/18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935681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D07ED78-CCBC-4709-8F45-F88F6810F96A}" type="datetime1">
              <a:rPr kumimoji="1" lang="ja-JP" altLang="en-US" smtClean="0"/>
              <a:pPr/>
              <a:t>2014/12/18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847300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C8E7724-D22B-4C4E-ACB2-2F6236587A9E}" type="datetime1">
              <a:rPr kumimoji="1" lang="ja-JP" altLang="en-US" smtClean="0"/>
              <a:pPr/>
              <a:t>2014/12/18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76002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C7A6066-17C1-47DA-BBA2-0908EA66FBC8}" type="datetime1">
              <a:rPr kumimoji="1" lang="ja-JP" altLang="en-US" smtClean="0"/>
              <a:pPr/>
              <a:t>2014/12/18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761736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olidDmnd">
          <a:fgClr>
            <a:srgbClr val="E4F8D0"/>
          </a:fgClr>
          <a:bgClr>
            <a:schemeClr val="bg1"/>
          </a:bgClr>
        </a:patt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C57B53-CE36-4C2D-A0B2-7884353294FC}" type="datetime1">
              <a:rPr kumimoji="1" lang="ja-JP" altLang="en-US" smtClean="0"/>
              <a:pPr/>
              <a:t>2014/12/18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4187132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hyperlink" Target="http://www.nikkei.com/article/DGXNASFK0200S_S2A800C1000000/" TargetMode="External"/><Relationship Id="rId4" Type="http://schemas.openxmlformats.org/officeDocument/2006/relationships/hyperlink" Target="http://www.dei.or.jp/opinion/column/120813.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www.senken.co.jp/news/zakka-yuushin-asoko-nu-chayamachi/"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meti.go.jp/committee/materials/downloadfiles/g70406a01j.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spi-consultants.com/ja/terms/archives/customer-experience.php"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j-s-d.jp/publicatio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uguruma-ryuken.jp/kikouronbun-monokoto.htm"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muguruma-ryuken.jp/kikouronbun-monokoto.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hyperlink" Target="http://www.spi-consultants.com/ja/terms/archives/customer-experience.php" TargetMode="External"/><Relationship Id="rId3" Type="http://schemas.openxmlformats.org/officeDocument/2006/relationships/hyperlink" Target="http://www.senken.co.jp/news/zakka-yuushin-asoko-nu-chayamachi/" TargetMode="External"/><Relationship Id="rId7" Type="http://schemas.openxmlformats.org/officeDocument/2006/relationships/hyperlink" Target="http://www.jmr-g.co.jp/proposal/200.html" TargetMode="External"/><Relationship Id="rId2" Type="http://schemas.openxmlformats.org/officeDocument/2006/relationships/hyperlink" Target="http://www.spi-consultants.com/" TargetMode="External"/><Relationship Id="rId1" Type="http://schemas.openxmlformats.org/officeDocument/2006/relationships/slideLayout" Target="../slideLayouts/slideLayout2.xml"/><Relationship Id="rId6" Type="http://schemas.openxmlformats.org/officeDocument/2006/relationships/hyperlink" Target="http://www.nikkeibp.co.jp/" TargetMode="External"/><Relationship Id="rId11" Type="http://schemas.openxmlformats.org/officeDocument/2006/relationships/hyperlink" Target="http://www.meti.go.jp/policy/mono_info_service/mono/creative/kansei.html" TargetMode="External"/><Relationship Id="rId5" Type="http://schemas.openxmlformats.org/officeDocument/2006/relationships/hyperlink" Target="http://www.rieti.go.jp/jp/events/bbl/03042301.html" TargetMode="External"/><Relationship Id="rId10" Type="http://schemas.openxmlformats.org/officeDocument/2006/relationships/hyperlink" Target="http://teena.ne.jp/f_l_f/shop_report/201110.html" TargetMode="External"/><Relationship Id="rId4" Type="http://schemas.openxmlformats.org/officeDocument/2006/relationships/hyperlink" Target="http://www.soumu.go.jp/johotsusintokei/whitepaper/ja/h25/html/nc111310.html" TargetMode="External"/><Relationship Id="rId9" Type="http://schemas.openxmlformats.org/officeDocument/2006/relationships/hyperlink" Target="http://www.muguruma-ryuken.jp/kikouronbun-monokoto.htm"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E4F8D0"/>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1844825"/>
            <a:ext cx="8568952" cy="1755626"/>
          </a:xfrm>
        </p:spPr>
        <p:txBody>
          <a:bodyPr>
            <a:normAutofit/>
          </a:bodyPr>
          <a:lstStyle/>
          <a:p>
            <a:r>
              <a:rPr lang="ja-JP" altLang="en-US" dirty="0"/>
              <a:t>店舗演出</a:t>
            </a:r>
            <a:r>
              <a:rPr lang="ja-JP" altLang="en-US" dirty="0" smtClean="0"/>
              <a:t>が</a:t>
            </a:r>
            <a:r>
              <a:rPr lang="en-US" altLang="ja-JP" dirty="0" smtClean="0"/>
              <a:t/>
            </a:r>
            <a:br>
              <a:rPr lang="en-US" altLang="ja-JP" dirty="0" smtClean="0"/>
            </a:br>
            <a:r>
              <a:rPr lang="ja-JP" altLang="en-US" dirty="0" smtClean="0"/>
              <a:t>消費者に与える感情と効果</a:t>
            </a:r>
            <a:endParaRPr kumimoji="1" lang="ja-JP" altLang="en-US" dirty="0"/>
          </a:p>
        </p:txBody>
      </p:sp>
      <p:sp>
        <p:nvSpPr>
          <p:cNvPr id="3" name="サブタイトル 2"/>
          <p:cNvSpPr>
            <a:spLocks noGrp="1"/>
          </p:cNvSpPr>
          <p:nvPr>
            <p:ph type="subTitle" idx="1"/>
          </p:nvPr>
        </p:nvSpPr>
        <p:spPr>
          <a:xfrm>
            <a:off x="1691680" y="4293096"/>
            <a:ext cx="6480720" cy="1752600"/>
          </a:xfrm>
        </p:spPr>
        <p:txBody>
          <a:bodyPr>
            <a:normAutofit fontScale="85000" lnSpcReduction="20000"/>
          </a:bodyPr>
          <a:lstStyle/>
          <a:p>
            <a:r>
              <a:rPr kumimoji="1" lang="ja-JP" altLang="en-US" dirty="0" smtClean="0"/>
              <a:t>　　　　　　東洋大学峰尾ゼミナール</a:t>
            </a:r>
            <a:r>
              <a:rPr kumimoji="1" lang="en-US" altLang="ja-JP" dirty="0" smtClean="0"/>
              <a:t>3</a:t>
            </a:r>
            <a:r>
              <a:rPr kumimoji="1" lang="ja-JP" altLang="en-US" dirty="0" smtClean="0"/>
              <a:t>年</a:t>
            </a:r>
            <a:endParaRPr kumimoji="1" lang="en-US" altLang="ja-JP" dirty="0" smtClean="0"/>
          </a:p>
          <a:p>
            <a:endParaRPr kumimoji="1" lang="en-US" altLang="ja-JP" dirty="0" smtClean="0"/>
          </a:p>
          <a:p>
            <a:pPr algn="r"/>
            <a:r>
              <a:rPr kumimoji="1" lang="ja-JP" altLang="en-US" dirty="0" smtClean="0"/>
              <a:t>　　　池ヶ谷友惟　大倉真斗</a:t>
            </a:r>
            <a:endParaRPr kumimoji="1" lang="en-US" altLang="ja-JP" dirty="0" smtClean="0"/>
          </a:p>
          <a:p>
            <a:pPr algn="r"/>
            <a:r>
              <a:rPr kumimoji="1" lang="ja-JP" altLang="en-US" dirty="0" smtClean="0"/>
              <a:t>　佐藤李保</a:t>
            </a:r>
            <a:r>
              <a:rPr lang="ja-JP" altLang="en-US" dirty="0"/>
              <a:t>　</a:t>
            </a:r>
            <a:r>
              <a:rPr kumimoji="1" lang="ja-JP" altLang="en-US" dirty="0" smtClean="0"/>
              <a:t>本田衛　吉岡晶</a:t>
            </a:r>
            <a:endParaRPr kumimoji="1" lang="ja-JP" altLang="en-US" dirty="0"/>
          </a:p>
        </p:txBody>
      </p:sp>
      <p:sp>
        <p:nvSpPr>
          <p:cNvPr id="4" name="日付プレースホルダー 3"/>
          <p:cNvSpPr>
            <a:spLocks noGrp="1"/>
          </p:cNvSpPr>
          <p:nvPr>
            <p:ph type="dt" sz="half" idx="10"/>
          </p:nvPr>
        </p:nvSpPr>
        <p:spPr/>
        <p:txBody>
          <a:bodyPr/>
          <a:lstStyle/>
          <a:p>
            <a:fld id="{A4367D8A-DC1D-4E4B-8D88-134B8F53C3EB}"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1</a:t>
            </a:fld>
            <a:endParaRPr kumimoji="1" lang="ja-JP" altLang="en-US" dirty="0"/>
          </a:p>
        </p:txBody>
      </p:sp>
    </p:spTree>
    <p:extLst>
      <p:ext uri="{BB962C8B-B14F-4D97-AF65-F5344CB8AC3E}">
        <p14:creationId xmlns:p14="http://schemas.microsoft.com/office/powerpoint/2010/main" val="3663348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457200" y="1196752"/>
            <a:ext cx="8686800" cy="5112568"/>
          </a:xfrm>
        </p:spPr>
        <p:txBody>
          <a:bodyPr/>
          <a:lstStyle/>
          <a:p>
            <a:endParaRPr kumimoji="1" lang="en-US" altLang="ja-JP" dirty="0" smtClean="0"/>
          </a:p>
          <a:p>
            <a:r>
              <a:rPr kumimoji="1" lang="ja-JP" altLang="en-US" dirty="0" smtClean="0"/>
              <a:t>企業活動におけるイメージ</a:t>
            </a:r>
            <a:endParaRPr kumimoji="1" lang="en-US" altLang="ja-JP" dirty="0" smtClean="0"/>
          </a:p>
          <a:p>
            <a:endParaRPr lang="en-US" altLang="ja-JP" dirty="0"/>
          </a:p>
          <a:p>
            <a:r>
              <a:rPr kumimoji="1" lang="ja-JP" altLang="en-US" dirty="0" smtClean="0"/>
              <a:t>店舗活動におけるイメージ</a:t>
            </a:r>
            <a:endParaRPr kumimoji="1" lang="en-US" altLang="ja-JP" dirty="0" smtClean="0"/>
          </a:p>
          <a:p>
            <a:endParaRPr kumimoji="1" lang="ja-JP" altLang="en-US" sz="3600" dirty="0"/>
          </a:p>
        </p:txBody>
      </p:sp>
      <p:sp>
        <p:nvSpPr>
          <p:cNvPr id="4" name="正方形/長方形 3"/>
          <p:cNvSpPr/>
          <p:nvPr/>
        </p:nvSpPr>
        <p:spPr>
          <a:xfrm>
            <a:off x="539552" y="3717032"/>
            <a:ext cx="2232248" cy="576064"/>
          </a:xfrm>
          <a:prstGeom prst="rect">
            <a:avLst/>
          </a:prstGeom>
          <a:solidFill>
            <a:srgbClr val="EEDAF2"/>
          </a:solidFill>
          <a:ln>
            <a:solidFill>
              <a:srgbClr val="EED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マーチャンダイジング活動</a:t>
            </a:r>
            <a:endParaRPr kumimoji="1" lang="ja-JP" altLang="en-US" dirty="0">
              <a:solidFill>
                <a:schemeClr val="tx1"/>
              </a:solidFill>
            </a:endParaRPr>
          </a:p>
        </p:txBody>
      </p:sp>
      <p:sp>
        <p:nvSpPr>
          <p:cNvPr id="6" name="正方形/長方形 5"/>
          <p:cNvSpPr/>
          <p:nvPr/>
        </p:nvSpPr>
        <p:spPr>
          <a:xfrm>
            <a:off x="539552" y="4509120"/>
            <a:ext cx="2232248" cy="504056"/>
          </a:xfrm>
          <a:prstGeom prst="rect">
            <a:avLst/>
          </a:prstGeom>
          <a:solidFill>
            <a:srgbClr val="EEDAF2"/>
          </a:solidFill>
          <a:ln>
            <a:solidFill>
              <a:srgbClr val="EED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店舗施設</a:t>
            </a:r>
            <a:endParaRPr kumimoji="1" lang="ja-JP" altLang="en-US" dirty="0">
              <a:solidFill>
                <a:schemeClr val="tx1"/>
              </a:solidFill>
            </a:endParaRPr>
          </a:p>
        </p:txBody>
      </p:sp>
      <p:sp>
        <p:nvSpPr>
          <p:cNvPr id="7" name="正方形/長方形 6"/>
          <p:cNvSpPr/>
          <p:nvPr/>
        </p:nvSpPr>
        <p:spPr>
          <a:xfrm>
            <a:off x="539552" y="5265204"/>
            <a:ext cx="2232248" cy="504056"/>
          </a:xfrm>
          <a:prstGeom prst="rect">
            <a:avLst/>
          </a:prstGeom>
          <a:solidFill>
            <a:srgbClr val="EEDAF2"/>
          </a:solidFill>
          <a:ln>
            <a:solidFill>
              <a:srgbClr val="EEDA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サービスやサポート</a:t>
            </a:r>
            <a:endParaRPr kumimoji="1" lang="ja-JP" altLang="en-US" dirty="0">
              <a:solidFill>
                <a:schemeClr val="tx1"/>
              </a:solidFill>
            </a:endParaRPr>
          </a:p>
        </p:txBody>
      </p:sp>
      <p:sp>
        <p:nvSpPr>
          <p:cNvPr id="10" name="テキスト ボックス 9"/>
          <p:cNvSpPr txBox="1"/>
          <p:nvPr/>
        </p:nvSpPr>
        <p:spPr>
          <a:xfrm>
            <a:off x="2987824" y="3723076"/>
            <a:ext cx="4896544" cy="646331"/>
          </a:xfrm>
          <a:prstGeom prst="rect">
            <a:avLst/>
          </a:prstGeom>
          <a:noFill/>
        </p:spPr>
        <p:txBody>
          <a:bodyPr wrap="square" rtlCol="0">
            <a:spAutoFit/>
          </a:bodyPr>
          <a:lstStyle/>
          <a:p>
            <a:r>
              <a:rPr lang="ja-JP" altLang="en-US" dirty="0" smtClean="0"/>
              <a:t>商品</a:t>
            </a:r>
            <a:r>
              <a:rPr lang="ja-JP" altLang="en-US" dirty="0"/>
              <a:t>（品質</a:t>
            </a:r>
            <a:r>
              <a:rPr lang="ja-JP" altLang="en-US" dirty="0" smtClean="0"/>
              <a:t>）</a:t>
            </a:r>
            <a:endParaRPr lang="en-US" altLang="ja-JP" dirty="0" smtClean="0"/>
          </a:p>
          <a:p>
            <a:r>
              <a:rPr lang="ja-JP" altLang="en-US" dirty="0" smtClean="0"/>
              <a:t>品揃え</a:t>
            </a:r>
            <a:r>
              <a:rPr lang="ja-JP" altLang="en-US" dirty="0"/>
              <a:t>（品揃え、セクション</a:t>
            </a:r>
            <a:r>
              <a:rPr lang="ja-JP" altLang="en-US" dirty="0" smtClean="0"/>
              <a:t>）</a:t>
            </a:r>
            <a:endParaRPr lang="ja-JP" altLang="en-US" dirty="0"/>
          </a:p>
        </p:txBody>
      </p:sp>
      <p:sp>
        <p:nvSpPr>
          <p:cNvPr id="11" name="テキスト ボックス 10"/>
          <p:cNvSpPr txBox="1"/>
          <p:nvPr/>
        </p:nvSpPr>
        <p:spPr>
          <a:xfrm>
            <a:off x="2805336" y="4509120"/>
            <a:ext cx="6087144" cy="646331"/>
          </a:xfrm>
          <a:prstGeom prst="rect">
            <a:avLst/>
          </a:prstGeom>
          <a:noFill/>
        </p:spPr>
        <p:txBody>
          <a:bodyPr wrap="square" rtlCol="0">
            <a:spAutoFit/>
          </a:bodyPr>
          <a:lstStyle/>
          <a:p>
            <a:r>
              <a:rPr lang="ja-JP" altLang="en-US" dirty="0" smtClean="0"/>
              <a:t>　ストア</a:t>
            </a:r>
            <a:r>
              <a:rPr lang="ja-JP" altLang="en-US" dirty="0"/>
              <a:t>・デザイン（雰囲気やレイアウト）</a:t>
            </a:r>
            <a:r>
              <a:rPr lang="ja-JP" altLang="en-US" dirty="0" smtClean="0"/>
              <a:t>、</a:t>
            </a:r>
            <a:endParaRPr lang="en-US" altLang="ja-JP" dirty="0" smtClean="0"/>
          </a:p>
          <a:p>
            <a:r>
              <a:rPr lang="ja-JP" altLang="en-US" dirty="0"/>
              <a:t>　</a:t>
            </a:r>
            <a:r>
              <a:rPr lang="ja-JP" altLang="en-US" dirty="0" smtClean="0"/>
              <a:t>ロケーション</a:t>
            </a:r>
            <a:r>
              <a:rPr lang="ja-JP" altLang="en-US" dirty="0"/>
              <a:t>（</a:t>
            </a:r>
            <a:r>
              <a:rPr lang="ja-JP" altLang="en-US" dirty="0" smtClean="0"/>
              <a:t>利便性）</a:t>
            </a:r>
            <a:endParaRPr lang="ja-JP" altLang="en-US" dirty="0"/>
          </a:p>
        </p:txBody>
      </p:sp>
      <p:sp>
        <p:nvSpPr>
          <p:cNvPr id="12" name="テキスト ボックス 11"/>
          <p:cNvSpPr txBox="1"/>
          <p:nvPr/>
        </p:nvSpPr>
        <p:spPr>
          <a:xfrm>
            <a:off x="2987824" y="5301208"/>
            <a:ext cx="4320480" cy="646331"/>
          </a:xfrm>
          <a:prstGeom prst="rect">
            <a:avLst/>
          </a:prstGeom>
          <a:noFill/>
        </p:spPr>
        <p:txBody>
          <a:bodyPr wrap="square" rtlCol="0">
            <a:spAutoFit/>
          </a:bodyPr>
          <a:lstStyle/>
          <a:p>
            <a:r>
              <a:rPr lang="ja-JP" altLang="en-US" dirty="0"/>
              <a:t>従業員のサービス、</a:t>
            </a:r>
            <a:r>
              <a:rPr lang="ja-JP" altLang="en-US" dirty="0" smtClean="0"/>
              <a:t>コストパフォーマンス</a:t>
            </a:r>
            <a:endParaRPr lang="en-US" altLang="ja-JP" dirty="0" smtClean="0"/>
          </a:p>
          <a:p>
            <a:r>
              <a:rPr lang="ja-JP" altLang="en-US" dirty="0" smtClean="0"/>
              <a:t>プロモーション</a:t>
            </a:r>
            <a:r>
              <a:rPr lang="ja-JP" altLang="en-US" dirty="0"/>
              <a:t>（販売促進活動</a:t>
            </a:r>
            <a:r>
              <a:rPr lang="ja-JP" altLang="en-US" dirty="0" smtClean="0"/>
              <a:t>）</a:t>
            </a:r>
            <a:endParaRPr lang="ja-JP" altLang="en-US" dirty="0"/>
          </a:p>
        </p:txBody>
      </p:sp>
      <p:sp>
        <p:nvSpPr>
          <p:cNvPr id="14" name="正方形/長方形 13"/>
          <p:cNvSpPr/>
          <p:nvPr/>
        </p:nvSpPr>
        <p:spPr>
          <a:xfrm>
            <a:off x="617145" y="2348880"/>
            <a:ext cx="6552728" cy="648072"/>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情報開示や評判、地域</a:t>
            </a:r>
            <a:r>
              <a:rPr lang="ja-JP" altLang="en-US" dirty="0" smtClean="0">
                <a:solidFill>
                  <a:schemeClr val="tx1"/>
                </a:solidFill>
              </a:rPr>
              <a:t>コミュ</a:t>
            </a:r>
            <a:r>
              <a:rPr kumimoji="1" lang="ja-JP" altLang="en-US" dirty="0" smtClean="0">
                <a:solidFill>
                  <a:schemeClr val="tx1"/>
                </a:solidFill>
              </a:rPr>
              <a:t>ニティに対する方針</a:t>
            </a:r>
            <a:endParaRPr kumimoji="1" lang="ja-JP" altLang="en-US" dirty="0">
              <a:solidFill>
                <a:schemeClr val="tx1"/>
              </a:solidFill>
            </a:endParaRPr>
          </a:p>
        </p:txBody>
      </p:sp>
      <p:sp>
        <p:nvSpPr>
          <p:cNvPr id="13" name="円/楕円 12"/>
          <p:cNvSpPr/>
          <p:nvPr/>
        </p:nvSpPr>
        <p:spPr>
          <a:xfrm>
            <a:off x="2832895" y="4443997"/>
            <a:ext cx="410445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655676" y="6256556"/>
            <a:ext cx="6588732" cy="523220"/>
          </a:xfrm>
          <a:prstGeom prst="rect">
            <a:avLst/>
          </a:prstGeom>
          <a:noFill/>
        </p:spPr>
        <p:txBody>
          <a:bodyPr wrap="square" rtlCol="0">
            <a:spAutoFit/>
          </a:bodyPr>
          <a:lstStyle/>
          <a:p>
            <a:r>
              <a:rPr lang="ja-JP" altLang="en-US" sz="1400" dirty="0" smtClean="0"/>
              <a:t>高橋広行「消費者視点のリテール・ブランド・エクイティ」マーケティングジャーナル   </a:t>
            </a:r>
            <a:r>
              <a:rPr lang="en-US" altLang="ja-JP" sz="1400" dirty="0" smtClean="0"/>
              <a:t>(132) 57-74   2014</a:t>
            </a:r>
            <a:r>
              <a:rPr lang="ja-JP" altLang="en-US" sz="1400" dirty="0" smtClean="0"/>
              <a:t>年</a:t>
            </a:r>
            <a:r>
              <a:rPr lang="en-US" altLang="ja-JP" sz="1400" dirty="0" smtClean="0"/>
              <a:t>3</a:t>
            </a:r>
            <a:r>
              <a:rPr lang="ja-JP" altLang="en-US" sz="1400" dirty="0" smtClean="0"/>
              <a:t>月 </a:t>
            </a:r>
            <a:endParaRPr kumimoji="1" lang="ja-JP" altLang="en-US" sz="1400" dirty="0"/>
          </a:p>
        </p:txBody>
      </p:sp>
      <p:sp>
        <p:nvSpPr>
          <p:cNvPr id="5" name="テキスト ボックス 4"/>
          <p:cNvSpPr txBox="1"/>
          <p:nvPr/>
        </p:nvSpPr>
        <p:spPr>
          <a:xfrm>
            <a:off x="547096" y="1295194"/>
            <a:ext cx="4816992" cy="369332"/>
          </a:xfrm>
          <a:prstGeom prst="rect">
            <a:avLst/>
          </a:prstGeom>
          <a:noFill/>
        </p:spPr>
        <p:txBody>
          <a:bodyPr wrap="square" rtlCol="0">
            <a:spAutoFit/>
          </a:bodyPr>
          <a:lstStyle/>
          <a:p>
            <a:r>
              <a:rPr kumimoji="1" lang="en-US" altLang="ja-JP" dirty="0" smtClean="0"/>
              <a:t>【</a:t>
            </a:r>
            <a:r>
              <a:rPr kumimoji="1" lang="ja-JP" altLang="en-US" dirty="0" smtClean="0"/>
              <a:t>リテールブランド・エクイティに関する既存研究</a:t>
            </a:r>
            <a:r>
              <a:rPr kumimoji="1" lang="en-US" altLang="ja-JP" dirty="0" smtClean="0"/>
              <a:t>】</a:t>
            </a:r>
            <a:endParaRPr kumimoji="1" lang="ja-JP" altLang="en-US" dirty="0"/>
          </a:p>
        </p:txBody>
      </p:sp>
      <p:sp>
        <p:nvSpPr>
          <p:cNvPr id="8" name="雲形吹き出し 7"/>
          <p:cNvSpPr/>
          <p:nvPr/>
        </p:nvSpPr>
        <p:spPr>
          <a:xfrm>
            <a:off x="6241302" y="2996952"/>
            <a:ext cx="2915816" cy="1372455"/>
          </a:xfrm>
          <a:prstGeom prst="cloudCallout">
            <a:avLst>
              <a:gd name="adj1" fmla="val -33078"/>
              <a:gd name="adj2" fmla="val 51713"/>
            </a:avLst>
          </a:prstGeom>
          <a:solidFill>
            <a:srgbClr val="CCFF99"/>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ここを深く掘り下げている研究はなされていない</a:t>
            </a:r>
            <a:endParaRPr kumimoji="1" lang="ja-JP" altLang="en-US" dirty="0">
              <a:solidFill>
                <a:schemeClr val="tx1"/>
              </a:solidFill>
            </a:endParaRPr>
          </a:p>
        </p:txBody>
      </p:sp>
      <p:sp>
        <p:nvSpPr>
          <p:cNvPr id="9" name="日付プレースホルダー 8"/>
          <p:cNvSpPr>
            <a:spLocks noGrp="1"/>
          </p:cNvSpPr>
          <p:nvPr>
            <p:ph type="dt" sz="half" idx="10"/>
          </p:nvPr>
        </p:nvSpPr>
        <p:spPr/>
        <p:txBody>
          <a:bodyPr/>
          <a:lstStyle/>
          <a:p>
            <a:fld id="{9AE2274C-63A3-4EA7-9B3C-A3813535BB2D}" type="datetime1">
              <a:rPr kumimoji="1" lang="ja-JP" altLang="en-US" smtClean="0"/>
              <a:pPr/>
              <a:t>2014/12/18</a:t>
            </a:fld>
            <a:endParaRPr kumimoji="1" lang="ja-JP" altLang="en-US"/>
          </a:p>
        </p:txBody>
      </p:sp>
      <p:sp>
        <p:nvSpPr>
          <p:cNvPr id="16" name="スライド番号プレースホルダー 15"/>
          <p:cNvSpPr>
            <a:spLocks noGrp="1"/>
          </p:cNvSpPr>
          <p:nvPr>
            <p:ph type="sldNum" sz="quarter" idx="12"/>
          </p:nvPr>
        </p:nvSpPr>
        <p:spPr/>
        <p:txBody>
          <a:bodyPr/>
          <a:lstStyle/>
          <a:p>
            <a:fld id="{68691123-A5AB-4645-B0D7-55A7CED11FCE}" type="slidenum">
              <a:rPr kumimoji="1" lang="ja-JP" altLang="en-US" smtClean="0"/>
              <a:pPr/>
              <a:t>10</a:t>
            </a:fld>
            <a:endParaRPr kumimoji="1" lang="ja-JP" altLang="en-US"/>
          </a:p>
        </p:txBody>
      </p:sp>
    </p:spTree>
    <p:extLst>
      <p:ext uri="{BB962C8B-B14F-4D97-AF65-F5344CB8AC3E}">
        <p14:creationId xmlns:p14="http://schemas.microsoft.com/office/powerpoint/2010/main" val="1069649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251520" y="116632"/>
            <a:ext cx="8229600" cy="1143000"/>
          </a:xfrm>
        </p:spPr>
        <p:txBody>
          <a:bodyPr/>
          <a:lstStyle/>
          <a:p>
            <a:r>
              <a:rPr kumimoji="1" lang="ja-JP" altLang="en-US" dirty="0" smtClean="0"/>
              <a:t>現状分析</a:t>
            </a:r>
            <a:endParaRPr kumimoji="1" lang="ja-JP" altLang="en-US" dirty="0"/>
          </a:p>
        </p:txBody>
      </p:sp>
      <p:sp>
        <p:nvSpPr>
          <p:cNvPr id="5" name="コンテンツ プレースホルダー 4"/>
          <p:cNvSpPr>
            <a:spLocks noGrp="1"/>
          </p:cNvSpPr>
          <p:nvPr>
            <p:ph idx="1"/>
          </p:nvPr>
        </p:nvSpPr>
        <p:spPr>
          <a:xfrm>
            <a:off x="467544" y="1844824"/>
            <a:ext cx="8229600" cy="4309939"/>
          </a:xfrm>
        </p:spPr>
        <p:txBody>
          <a:bodyPr>
            <a:normAutofit fontScale="70000" lnSpcReduction="20000"/>
          </a:bodyPr>
          <a:lstStyle/>
          <a:p>
            <a:pPr marL="0" indent="0">
              <a:buNone/>
            </a:pPr>
            <a:r>
              <a:rPr kumimoji="1" lang="ja-JP" altLang="en-US" sz="5100" b="1" u="sng" dirty="0" smtClean="0"/>
              <a:t>ヴィレッジヴァンガード</a:t>
            </a:r>
            <a:endParaRPr kumimoji="1" lang="en-US" altLang="ja-JP" sz="5100" b="1" u="sng" dirty="0" smtClean="0"/>
          </a:p>
          <a:p>
            <a:pPr marL="0" indent="0">
              <a:buNone/>
            </a:pPr>
            <a:endParaRPr kumimoji="1" lang="en-US" altLang="ja-JP" dirty="0" smtClean="0"/>
          </a:p>
          <a:p>
            <a:pPr marL="0" indent="0">
              <a:buNone/>
            </a:pPr>
            <a:r>
              <a:rPr kumimoji="1" lang="ja-JP" altLang="en-US" sz="3400" dirty="0" smtClean="0"/>
              <a:t>・</a:t>
            </a:r>
            <a:r>
              <a:rPr lang="ja-JP" altLang="en-US" sz="3400" dirty="0"/>
              <a:t>「</a:t>
            </a:r>
            <a:r>
              <a:rPr kumimoji="1" lang="ja-JP" altLang="en-US" sz="3400" dirty="0" smtClean="0">
                <a:solidFill>
                  <a:srgbClr val="FF0000"/>
                </a:solidFill>
              </a:rPr>
              <a:t>遊べる本屋</a:t>
            </a:r>
            <a:r>
              <a:rPr kumimoji="1" lang="ja-JP" altLang="en-US" sz="3400" dirty="0" smtClean="0"/>
              <a:t>」がキャッチコピー</a:t>
            </a:r>
            <a:endParaRPr kumimoji="1" lang="en-US" altLang="ja-JP" sz="3400" dirty="0" smtClean="0"/>
          </a:p>
          <a:p>
            <a:pPr marL="0" indent="0">
              <a:buNone/>
            </a:pPr>
            <a:endParaRPr kumimoji="1" lang="en-US" altLang="ja-JP" sz="3400" dirty="0" smtClean="0"/>
          </a:p>
          <a:p>
            <a:pPr marL="0" indent="0">
              <a:buNone/>
            </a:pPr>
            <a:r>
              <a:rPr lang="ja-JP" altLang="en-US" sz="3400" dirty="0" smtClean="0"/>
              <a:t>・本屋だが、雑貨やインテリア、キッチン、コスメや美容グッズ、おもちゃ、パーティグッズ、ファッションアイテム、</a:t>
            </a:r>
            <a:r>
              <a:rPr lang="en-US" altLang="ja-JP" sz="3400" dirty="0" smtClean="0"/>
              <a:t>CD</a:t>
            </a:r>
            <a:r>
              <a:rPr lang="ja-JP" altLang="en-US" sz="3400" dirty="0" err="1" smtClean="0"/>
              <a:t>、</a:t>
            </a:r>
            <a:r>
              <a:rPr lang="ja-JP" altLang="en-US" sz="3400" dirty="0" smtClean="0"/>
              <a:t>ポスターなど、品揃えが豊富</a:t>
            </a:r>
            <a:endParaRPr lang="en-US" altLang="ja-JP" sz="3400" dirty="0" smtClean="0"/>
          </a:p>
          <a:p>
            <a:pPr marL="0" indent="0">
              <a:buNone/>
            </a:pPr>
            <a:endParaRPr lang="en-US" altLang="ja-JP" sz="3400" dirty="0" smtClean="0"/>
          </a:p>
          <a:p>
            <a:pPr marL="0" indent="0">
              <a:buNone/>
            </a:pPr>
            <a:r>
              <a:rPr kumimoji="1" lang="ja-JP" altLang="en-US" sz="3400" dirty="0" smtClean="0"/>
              <a:t>・珍しい商品や変わった商品が多い</a:t>
            </a:r>
            <a:endParaRPr kumimoji="1" lang="en-US" altLang="ja-JP" sz="3400" dirty="0" smtClean="0"/>
          </a:p>
          <a:p>
            <a:pPr marL="0" indent="0">
              <a:buNone/>
            </a:pPr>
            <a:endParaRPr kumimoji="1" lang="en-US" altLang="ja-JP" sz="3400" dirty="0" smtClean="0"/>
          </a:p>
          <a:p>
            <a:pPr marL="0" indent="0">
              <a:buNone/>
            </a:pPr>
            <a:r>
              <a:rPr lang="ja-JP" altLang="en-US" sz="3400" dirty="0" smtClean="0"/>
              <a:t>・独特な世界観をドキドキしながら探検する店舗演出</a:t>
            </a:r>
            <a:endParaRPr lang="en-US" altLang="ja-JP" sz="3400" dirty="0" smtClean="0"/>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2120" y="1196752"/>
            <a:ext cx="2664295" cy="1847850"/>
          </a:xfrm>
          <a:prstGeom prst="rect">
            <a:avLst/>
          </a:prstGeom>
        </p:spPr>
      </p:pic>
      <p:sp>
        <p:nvSpPr>
          <p:cNvPr id="6" name="日付プレースホルダー 5"/>
          <p:cNvSpPr>
            <a:spLocks noGrp="1"/>
          </p:cNvSpPr>
          <p:nvPr>
            <p:ph type="dt" sz="half" idx="10"/>
          </p:nvPr>
        </p:nvSpPr>
        <p:spPr/>
        <p:txBody>
          <a:bodyPr/>
          <a:lstStyle/>
          <a:p>
            <a:fld id="{7E7D68E0-C4A4-4081-A0F3-582B8E22D18A}"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11</a:t>
            </a:fld>
            <a:endParaRPr kumimoji="1" lang="ja-JP" altLang="en-US"/>
          </a:p>
        </p:txBody>
      </p:sp>
      <p:sp>
        <p:nvSpPr>
          <p:cNvPr id="9" name="テキスト ボックス 8"/>
          <p:cNvSpPr txBox="1"/>
          <p:nvPr/>
        </p:nvSpPr>
        <p:spPr>
          <a:xfrm>
            <a:off x="3923927" y="6317052"/>
            <a:ext cx="4392488" cy="584775"/>
          </a:xfrm>
          <a:prstGeom prst="rect">
            <a:avLst/>
          </a:prstGeom>
          <a:noFill/>
        </p:spPr>
        <p:txBody>
          <a:bodyPr wrap="square" rtlCol="0">
            <a:spAutoFit/>
          </a:bodyPr>
          <a:lstStyle/>
          <a:p>
            <a:r>
              <a:rPr lang="en-US" altLang="ja-JP" sz="1400" dirty="0"/>
              <a:t>http://teena.ne.jp/f_l_f/shop_report/201110.html  </a:t>
            </a:r>
            <a:r>
              <a:rPr lang="en-US" altLang="ja-JP" sz="1400" dirty="0" err="1"/>
              <a:t>teena</a:t>
            </a:r>
            <a:endParaRPr lang="en-US" altLang="ja-JP" sz="1400" dirty="0"/>
          </a:p>
          <a:p>
            <a:endParaRPr lang="en-US" altLang="ja-JP" dirty="0"/>
          </a:p>
        </p:txBody>
      </p:sp>
      <p:sp>
        <p:nvSpPr>
          <p:cNvPr id="7" name="正方形/長方形 6"/>
          <p:cNvSpPr/>
          <p:nvPr/>
        </p:nvSpPr>
        <p:spPr>
          <a:xfrm>
            <a:off x="793019" y="1174953"/>
            <a:ext cx="1728192"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事例①</a:t>
            </a:r>
            <a:endParaRPr kumimoji="1" lang="ja-JP" altLang="en-US" dirty="0">
              <a:solidFill>
                <a:schemeClr val="tx1"/>
              </a:solidFill>
            </a:endParaRPr>
          </a:p>
        </p:txBody>
      </p:sp>
    </p:spTree>
    <p:extLst>
      <p:ext uri="{BB962C8B-B14F-4D97-AF65-F5344CB8AC3E}">
        <p14:creationId xmlns:p14="http://schemas.microsoft.com/office/powerpoint/2010/main" val="21423447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116632"/>
            <a:ext cx="8229600" cy="792088"/>
          </a:xfrm>
        </p:spPr>
        <p:txBody>
          <a:bodyPr/>
          <a:lstStyle/>
          <a:p>
            <a:r>
              <a:rPr kumimoji="1" lang="ja-JP" altLang="en-US" dirty="0" smtClean="0"/>
              <a:t>現状分析</a:t>
            </a:r>
            <a:endParaRPr kumimoji="1" lang="ja-JP" altLang="en-US" dirty="0"/>
          </a:p>
        </p:txBody>
      </p:sp>
      <p:sp>
        <p:nvSpPr>
          <p:cNvPr id="5" name="コンテンツ プレースホルダー 4"/>
          <p:cNvSpPr>
            <a:spLocks noGrp="1"/>
          </p:cNvSpPr>
          <p:nvPr>
            <p:ph idx="1"/>
          </p:nvPr>
        </p:nvSpPr>
        <p:spPr>
          <a:xfrm>
            <a:off x="143508" y="1607001"/>
            <a:ext cx="8928992" cy="4691248"/>
          </a:xfrm>
        </p:spPr>
        <p:txBody>
          <a:bodyPr>
            <a:normAutofit/>
          </a:bodyPr>
          <a:lstStyle/>
          <a:p>
            <a:pPr marL="0" indent="0">
              <a:buNone/>
            </a:pPr>
            <a:r>
              <a:rPr lang="ja-JP" altLang="en-US" sz="3600" b="1" u="sng" dirty="0" smtClean="0">
                <a:effectLst/>
              </a:rPr>
              <a:t>タイガー・コペンハーゲン</a:t>
            </a:r>
            <a:endParaRPr lang="en-US" altLang="ja-JP" b="1" u="sng" dirty="0" smtClean="0">
              <a:effectLst/>
            </a:endParaRPr>
          </a:p>
          <a:p>
            <a:pPr marL="0" indent="0">
              <a:buNone/>
            </a:pPr>
            <a:r>
              <a:rPr lang="ja-JP" altLang="en-US" sz="2400" dirty="0"/>
              <a:t>・北欧デザインのカラフルでユニークな生活</a:t>
            </a:r>
            <a:r>
              <a:rPr lang="ja-JP" altLang="en-US" sz="2400" dirty="0" smtClean="0"/>
              <a:t>雑貨店</a:t>
            </a:r>
            <a:endParaRPr lang="en-US" altLang="ja-JP" sz="2400" dirty="0" smtClean="0"/>
          </a:p>
          <a:p>
            <a:pPr marL="0" indent="0">
              <a:buNone/>
            </a:pPr>
            <a:r>
              <a:rPr lang="ja-JP" altLang="en-US" sz="2400" dirty="0" smtClean="0"/>
              <a:t>・「</a:t>
            </a:r>
            <a:r>
              <a:rPr lang="ja-JP" altLang="en-US" sz="2400" dirty="0">
                <a:solidFill>
                  <a:srgbClr val="FF0000"/>
                </a:solidFill>
              </a:rPr>
              <a:t>ワクワクするようなお買い物体験</a:t>
            </a:r>
            <a:r>
              <a:rPr lang="ja-JP" altLang="en-US" sz="2400" dirty="0"/>
              <a:t>」が</a:t>
            </a:r>
            <a:r>
              <a:rPr lang="ja-JP" altLang="en-US" sz="2400" dirty="0" smtClean="0"/>
              <a:t>コンセプト</a:t>
            </a:r>
            <a:endParaRPr lang="ja-JP" altLang="en-US" sz="2400" dirty="0"/>
          </a:p>
          <a:p>
            <a:pPr marL="0" indent="0">
              <a:buNone/>
            </a:pPr>
            <a:r>
              <a:rPr lang="ja-JP" altLang="en-US" sz="2400" dirty="0"/>
              <a:t>・迷路のような売場</a:t>
            </a:r>
            <a:r>
              <a:rPr lang="ja-JP" altLang="en-US" sz="2400" dirty="0" smtClean="0"/>
              <a:t>レイアウトにより来店客</a:t>
            </a:r>
            <a:r>
              <a:rPr lang="ja-JP" altLang="en-US" sz="2400" dirty="0"/>
              <a:t>の動線長を伸ばし、一方通行により売場接触を増やして購買点数を増やす工夫</a:t>
            </a:r>
          </a:p>
          <a:p>
            <a:pPr marL="0" indent="0">
              <a:buNone/>
            </a:pPr>
            <a:endParaRPr kumimoji="1" lang="ja-JP" altLang="en-US" sz="2800" dirty="0"/>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79812" y="4468196"/>
            <a:ext cx="2520280" cy="1679136"/>
          </a:xfrm>
          <a:prstGeom prst="rect">
            <a:avLst/>
          </a:prstGeom>
        </p:spPr>
      </p:pic>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4468196"/>
            <a:ext cx="2516426" cy="1572766"/>
          </a:xfrm>
          <a:prstGeom prst="rect">
            <a:avLst/>
          </a:prstGeom>
        </p:spPr>
      </p:pic>
      <p:sp>
        <p:nvSpPr>
          <p:cNvPr id="9" name="テキスト ボックス 8"/>
          <p:cNvSpPr txBox="1"/>
          <p:nvPr/>
        </p:nvSpPr>
        <p:spPr>
          <a:xfrm>
            <a:off x="215516" y="6219527"/>
            <a:ext cx="4392488" cy="523220"/>
          </a:xfrm>
          <a:prstGeom prst="rect">
            <a:avLst/>
          </a:prstGeom>
          <a:noFill/>
        </p:spPr>
        <p:txBody>
          <a:bodyPr wrap="square" rtlCol="0">
            <a:spAutoFit/>
          </a:bodyPr>
          <a:lstStyle/>
          <a:p>
            <a:r>
              <a:rPr lang="en-US" altLang="ja-JP" sz="1400" dirty="0">
                <a:hlinkClick r:id="rId4"/>
              </a:rPr>
              <a:t>http://</a:t>
            </a:r>
            <a:r>
              <a:rPr lang="en-US" altLang="ja-JP" sz="1400" dirty="0" smtClean="0">
                <a:hlinkClick r:id="rId4"/>
              </a:rPr>
              <a:t>www.dei.or.jp/opinion/column/120813.html</a:t>
            </a:r>
            <a:endParaRPr lang="en-US" altLang="ja-JP" sz="1400" dirty="0" smtClean="0"/>
          </a:p>
          <a:p>
            <a:r>
              <a:rPr lang="ja-JP" altLang="en-US" sz="1400" dirty="0" smtClean="0"/>
              <a:t>流通経済研究所</a:t>
            </a:r>
            <a:endParaRPr kumimoji="1" lang="ja-JP" altLang="en-US" sz="1400" dirty="0"/>
          </a:p>
        </p:txBody>
      </p:sp>
      <p:sp>
        <p:nvSpPr>
          <p:cNvPr id="10" name="テキスト ボックス 9"/>
          <p:cNvSpPr txBox="1"/>
          <p:nvPr/>
        </p:nvSpPr>
        <p:spPr>
          <a:xfrm>
            <a:off x="4139952" y="6219527"/>
            <a:ext cx="4460642" cy="523220"/>
          </a:xfrm>
          <a:prstGeom prst="rect">
            <a:avLst/>
          </a:prstGeom>
          <a:noFill/>
        </p:spPr>
        <p:txBody>
          <a:bodyPr wrap="square" rtlCol="0">
            <a:spAutoFit/>
          </a:bodyPr>
          <a:lstStyle/>
          <a:p>
            <a:r>
              <a:rPr lang="en-US" altLang="ja-JP" sz="1400" dirty="0">
                <a:hlinkClick r:id="rId5"/>
              </a:rPr>
              <a:t>http://www.nikkei.com/article/DGXNASFK0200S_S2A800C1000000</a:t>
            </a:r>
            <a:r>
              <a:rPr lang="en-US" altLang="ja-JP" sz="1400" dirty="0" smtClean="0">
                <a:hlinkClick r:id="rId5"/>
              </a:rPr>
              <a:t>/</a:t>
            </a:r>
            <a:r>
              <a:rPr lang="ja-JP" altLang="en-US" sz="1400" dirty="0" smtClean="0"/>
              <a:t>　日本経済新聞　</a:t>
            </a:r>
            <a:r>
              <a:rPr lang="en-US" altLang="ja-JP" sz="1400" dirty="0" smtClean="0"/>
              <a:t>2012</a:t>
            </a:r>
            <a:r>
              <a:rPr lang="ja-JP" altLang="en-US" sz="1400" dirty="0" smtClean="0"/>
              <a:t>年</a:t>
            </a:r>
            <a:r>
              <a:rPr lang="en-US" altLang="ja-JP" sz="1400" dirty="0" smtClean="0"/>
              <a:t>07</a:t>
            </a:r>
            <a:r>
              <a:rPr lang="ja-JP" altLang="en-US" sz="1400" dirty="0" smtClean="0"/>
              <a:t>月</a:t>
            </a:r>
            <a:r>
              <a:rPr lang="en-US" altLang="ja-JP" sz="1400" dirty="0" smtClean="0"/>
              <a:t>21</a:t>
            </a:r>
            <a:r>
              <a:rPr lang="ja-JP" altLang="en-US" sz="1400" dirty="0" smtClean="0"/>
              <a:t>日号</a:t>
            </a:r>
            <a:endParaRPr kumimoji="1" lang="ja-JP" altLang="en-US" sz="1400" dirty="0"/>
          </a:p>
        </p:txBody>
      </p:sp>
      <p:sp>
        <p:nvSpPr>
          <p:cNvPr id="3" name="日付プレースホルダー 2"/>
          <p:cNvSpPr>
            <a:spLocks noGrp="1"/>
          </p:cNvSpPr>
          <p:nvPr>
            <p:ph type="dt" sz="half" idx="10"/>
          </p:nvPr>
        </p:nvSpPr>
        <p:spPr/>
        <p:txBody>
          <a:bodyPr/>
          <a:lstStyle/>
          <a:p>
            <a:fld id="{364E9651-CA21-485E-812E-5228F623EEC1}" type="datetime1">
              <a:rPr kumimoji="1" lang="ja-JP" altLang="en-US" smtClean="0"/>
              <a:pPr/>
              <a:t>2014/12/18</a:t>
            </a:fld>
            <a:endParaRPr kumimoji="1" lang="ja-JP" altLang="en-US"/>
          </a:p>
        </p:txBody>
      </p:sp>
      <p:sp>
        <p:nvSpPr>
          <p:cNvPr id="11" name="スライド番号プレースホルダー 10"/>
          <p:cNvSpPr>
            <a:spLocks noGrp="1"/>
          </p:cNvSpPr>
          <p:nvPr>
            <p:ph type="sldNum" sz="quarter" idx="12"/>
          </p:nvPr>
        </p:nvSpPr>
        <p:spPr/>
        <p:txBody>
          <a:bodyPr/>
          <a:lstStyle/>
          <a:p>
            <a:fld id="{68691123-A5AB-4645-B0D7-55A7CED11FCE}" type="slidenum">
              <a:rPr kumimoji="1" lang="ja-JP" altLang="en-US" smtClean="0"/>
              <a:pPr/>
              <a:t>12</a:t>
            </a:fld>
            <a:endParaRPr kumimoji="1" lang="ja-JP" altLang="en-US"/>
          </a:p>
        </p:txBody>
      </p:sp>
      <p:sp>
        <p:nvSpPr>
          <p:cNvPr id="12" name="正方形/長方形 11"/>
          <p:cNvSpPr/>
          <p:nvPr/>
        </p:nvSpPr>
        <p:spPr>
          <a:xfrm>
            <a:off x="305339" y="1018199"/>
            <a:ext cx="1728192"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事例②</a:t>
            </a:r>
            <a:endParaRPr kumimoji="1" lang="ja-JP" altLang="en-US" dirty="0">
              <a:solidFill>
                <a:schemeClr val="tx1"/>
              </a:solidFill>
            </a:endParaRPr>
          </a:p>
        </p:txBody>
      </p:sp>
    </p:spTree>
    <p:extLst>
      <p:ext uri="{BB962C8B-B14F-4D97-AF65-F5344CB8AC3E}">
        <p14:creationId xmlns:p14="http://schemas.microsoft.com/office/powerpoint/2010/main" val="1042132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2656"/>
            <a:ext cx="8229600" cy="1143000"/>
          </a:xfrm>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251520" y="1556792"/>
            <a:ext cx="8640960" cy="4569371"/>
          </a:xfrm>
        </p:spPr>
        <p:txBody>
          <a:bodyPr/>
          <a:lstStyle/>
          <a:p>
            <a:pPr marL="0" indent="0">
              <a:buNone/>
            </a:pPr>
            <a:r>
              <a:rPr kumimoji="1" lang="en-US" altLang="ja-JP" b="1" u="sng" dirty="0" smtClean="0"/>
              <a:t>ASOKO</a:t>
            </a:r>
          </a:p>
          <a:p>
            <a:pPr marL="0" indent="0">
              <a:buNone/>
            </a:pPr>
            <a:r>
              <a:rPr kumimoji="1" lang="ja-JP" altLang="en-US" sz="2400" dirty="0" smtClean="0"/>
              <a:t>・「</a:t>
            </a:r>
            <a:r>
              <a:rPr kumimoji="1" lang="ja-JP" altLang="en-US" sz="2400" dirty="0" smtClean="0">
                <a:solidFill>
                  <a:srgbClr val="FF0000"/>
                </a:solidFill>
              </a:rPr>
              <a:t>サプライズを楽しもう！</a:t>
            </a:r>
            <a:r>
              <a:rPr kumimoji="1" lang="ja-JP" altLang="en-US" sz="2400" dirty="0" smtClean="0"/>
              <a:t>」がコンセプト</a:t>
            </a:r>
            <a:endParaRPr kumimoji="1" lang="en-US" altLang="ja-JP" sz="2400" dirty="0" smtClean="0"/>
          </a:p>
          <a:p>
            <a:pPr marL="0" indent="0">
              <a:buNone/>
            </a:pPr>
            <a:r>
              <a:rPr lang="ja-JP" altLang="en-US" sz="2400" dirty="0" smtClean="0"/>
              <a:t>・アイテムをギャラリーのように整然と並べ、消費者が思わず手に取りたくなる店舗演出</a:t>
            </a:r>
            <a:endParaRPr lang="en-US" altLang="ja-JP" sz="2400" dirty="0" smtClean="0"/>
          </a:p>
          <a:p>
            <a:pPr marL="0" indent="0">
              <a:buNone/>
            </a:pPr>
            <a:r>
              <a:rPr lang="ja-JP" altLang="en-US" sz="2400" dirty="0" smtClean="0"/>
              <a:t>・世界中から集めた日常を刺激するラインナップ</a:t>
            </a:r>
            <a:endParaRPr lang="en-US" altLang="ja-JP" sz="2400"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2652" y="3983271"/>
            <a:ext cx="3168352" cy="2136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テキスト ボックス 8"/>
          <p:cNvSpPr txBox="1"/>
          <p:nvPr/>
        </p:nvSpPr>
        <p:spPr>
          <a:xfrm>
            <a:off x="4211960" y="6741368"/>
            <a:ext cx="184731" cy="369332"/>
          </a:xfrm>
          <a:prstGeom prst="rect">
            <a:avLst/>
          </a:prstGeom>
          <a:noFill/>
        </p:spPr>
        <p:txBody>
          <a:bodyPr wrap="none" rtlCol="0">
            <a:spAutoFit/>
          </a:bodyPr>
          <a:lstStyle/>
          <a:p>
            <a:endParaRPr kumimoji="1" lang="ja-JP" altLang="en-US" dirty="0"/>
          </a:p>
        </p:txBody>
      </p:sp>
      <p:sp>
        <p:nvSpPr>
          <p:cNvPr id="13" name="テキスト ボックス 12"/>
          <p:cNvSpPr txBox="1"/>
          <p:nvPr/>
        </p:nvSpPr>
        <p:spPr>
          <a:xfrm>
            <a:off x="3923928" y="6597352"/>
            <a:ext cx="184731" cy="369332"/>
          </a:xfrm>
          <a:prstGeom prst="rect">
            <a:avLst/>
          </a:prstGeom>
          <a:noFill/>
        </p:spPr>
        <p:txBody>
          <a:bodyPr wrap="none" rtlCol="0">
            <a:spAutoFit/>
          </a:bodyPr>
          <a:lstStyle/>
          <a:p>
            <a:endParaRPr kumimoji="1" lang="ja-JP" altLang="en-US" dirty="0"/>
          </a:p>
        </p:txBody>
      </p:sp>
      <p:pic>
        <p:nvPicPr>
          <p:cNvPr id="4" name="Picture 2" descr="http://xn--fdkc8h2a1876bp0kxli1uc.jp/wp-content/uploads/2013/11/ASOKO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4005064"/>
            <a:ext cx="3046377" cy="2114947"/>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2771801" y="6124426"/>
            <a:ext cx="5904656" cy="646331"/>
          </a:xfrm>
          <a:prstGeom prst="rect">
            <a:avLst/>
          </a:prstGeom>
          <a:noFill/>
        </p:spPr>
        <p:txBody>
          <a:bodyPr wrap="square" rtlCol="0">
            <a:spAutoFit/>
          </a:bodyPr>
          <a:lstStyle/>
          <a:p>
            <a:r>
              <a:rPr lang="en-US" altLang="ja-JP" dirty="0">
                <a:hlinkClick r:id="rId4"/>
              </a:rPr>
              <a:t>http://www.senken.co.jp/news/zakka-yuushin-asoko-nu-chayamachi</a:t>
            </a:r>
            <a:r>
              <a:rPr lang="en-US" altLang="ja-JP" dirty="0" smtClean="0">
                <a:hlinkClick r:id="rId4"/>
              </a:rPr>
              <a:t>/</a:t>
            </a:r>
            <a:r>
              <a:rPr lang="ja-JP" altLang="en-US" dirty="0" smtClean="0"/>
              <a:t>　繊研新聞　</a:t>
            </a:r>
            <a:r>
              <a:rPr lang="en-US" altLang="ja-JP" dirty="0" smtClean="0"/>
              <a:t>2014/5/19</a:t>
            </a:r>
            <a:endParaRPr kumimoji="1" lang="ja-JP" altLang="en-US" dirty="0"/>
          </a:p>
        </p:txBody>
      </p:sp>
      <p:sp>
        <p:nvSpPr>
          <p:cNvPr id="7" name="日付プレースホルダー 6"/>
          <p:cNvSpPr>
            <a:spLocks noGrp="1"/>
          </p:cNvSpPr>
          <p:nvPr>
            <p:ph type="dt" sz="half" idx="10"/>
          </p:nvPr>
        </p:nvSpPr>
        <p:spPr/>
        <p:txBody>
          <a:bodyPr/>
          <a:lstStyle/>
          <a:p>
            <a:fld id="{95DCA641-97AE-44B4-B23E-31C7184F2DB3}" type="datetime1">
              <a:rPr kumimoji="1" lang="ja-JP" altLang="en-US" smtClean="0"/>
              <a:pPr/>
              <a:t>2014/12/18</a:t>
            </a:fld>
            <a:endParaRPr kumimoji="1" lang="ja-JP" altLang="en-US"/>
          </a:p>
        </p:txBody>
      </p:sp>
      <p:sp>
        <p:nvSpPr>
          <p:cNvPr id="10" name="スライド番号プレースホルダー 9"/>
          <p:cNvSpPr>
            <a:spLocks noGrp="1"/>
          </p:cNvSpPr>
          <p:nvPr>
            <p:ph type="sldNum" sz="quarter" idx="12"/>
          </p:nvPr>
        </p:nvSpPr>
        <p:spPr/>
        <p:txBody>
          <a:bodyPr/>
          <a:lstStyle/>
          <a:p>
            <a:fld id="{68691123-A5AB-4645-B0D7-55A7CED11FCE}" type="slidenum">
              <a:rPr kumimoji="1" lang="ja-JP" altLang="en-US" smtClean="0"/>
              <a:pPr/>
              <a:t>13</a:t>
            </a:fld>
            <a:endParaRPr kumimoji="1" lang="ja-JP" altLang="en-US"/>
          </a:p>
        </p:txBody>
      </p:sp>
      <p:sp>
        <p:nvSpPr>
          <p:cNvPr id="11" name="正方形/長方形 10"/>
          <p:cNvSpPr/>
          <p:nvPr/>
        </p:nvSpPr>
        <p:spPr>
          <a:xfrm>
            <a:off x="328734" y="1174953"/>
            <a:ext cx="1728192"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事例③</a:t>
            </a:r>
            <a:endParaRPr kumimoji="1" lang="ja-JP" altLang="en-US" dirty="0">
              <a:solidFill>
                <a:schemeClr val="tx1"/>
              </a:solidFill>
            </a:endParaRPr>
          </a:p>
        </p:txBody>
      </p:sp>
    </p:spTree>
    <p:extLst>
      <p:ext uri="{BB962C8B-B14F-4D97-AF65-F5344CB8AC3E}">
        <p14:creationId xmlns:p14="http://schemas.microsoft.com/office/powerpoint/2010/main" val="1906100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normAutofit fontScale="92500"/>
          </a:bodyPr>
          <a:lstStyle/>
          <a:p>
            <a:endParaRPr kumimoji="1" lang="en-US" altLang="ja-JP" dirty="0" smtClean="0"/>
          </a:p>
          <a:p>
            <a:r>
              <a:rPr kumimoji="1" lang="ja-JP" altLang="en-US" sz="2800" dirty="0" smtClean="0"/>
              <a:t>場所；</a:t>
            </a:r>
            <a:r>
              <a:rPr lang="ja-JP" altLang="en-US" sz="2800" dirty="0" smtClean="0"/>
              <a:t>ＡＳＯＫＯ原宿店</a:t>
            </a:r>
            <a:endParaRPr lang="en-US" altLang="ja-JP" sz="2800" dirty="0" smtClean="0"/>
          </a:p>
          <a:p>
            <a:pPr marL="0" indent="0">
              <a:buNone/>
            </a:pPr>
            <a:r>
              <a:rPr lang="ja-JP" altLang="en-US" sz="2800" dirty="0"/>
              <a:t>　</a:t>
            </a:r>
            <a:r>
              <a:rPr lang="ja-JP" altLang="en-US" sz="2800" dirty="0" smtClean="0"/>
              <a:t>　　　　フライングタイガーコペンハーゲン表参道ストア</a:t>
            </a:r>
            <a:endParaRPr lang="en-US" altLang="ja-JP" sz="2800" dirty="0" smtClean="0"/>
          </a:p>
          <a:p>
            <a:pPr marL="0" indent="0">
              <a:buNone/>
            </a:pPr>
            <a:r>
              <a:rPr lang="ja-JP" altLang="en-US" sz="2800" dirty="0"/>
              <a:t>　</a:t>
            </a:r>
            <a:r>
              <a:rPr lang="ja-JP" altLang="en-US" sz="2800" dirty="0" smtClean="0"/>
              <a:t>　　　　ヴィレッジヴァンガード渋谷宇多川店</a:t>
            </a:r>
            <a:r>
              <a:rPr lang="ja-JP" altLang="en-US" sz="2800" dirty="0"/>
              <a:t>　　</a:t>
            </a:r>
            <a:endParaRPr lang="en-US" altLang="ja-JP" sz="2800" dirty="0" smtClean="0"/>
          </a:p>
          <a:p>
            <a:pPr marL="0" indent="0">
              <a:buNone/>
            </a:pPr>
            <a:r>
              <a:rPr lang="ja-JP" altLang="en-US" sz="2800" dirty="0" smtClean="0"/>
              <a:t>　</a:t>
            </a:r>
            <a:r>
              <a:rPr lang="ja-JP" altLang="en-US" sz="2800" dirty="0"/>
              <a:t>　</a:t>
            </a:r>
          </a:p>
          <a:p>
            <a:r>
              <a:rPr lang="ja-JP" altLang="en-US" sz="2800" dirty="0" smtClean="0"/>
              <a:t>日時；</a:t>
            </a:r>
            <a:r>
              <a:rPr lang="en-US" altLang="ja-JP" sz="2800" dirty="0"/>
              <a:t>7</a:t>
            </a:r>
            <a:r>
              <a:rPr lang="ja-JP" altLang="en-US" sz="2800" dirty="0" smtClean="0"/>
              <a:t>月</a:t>
            </a:r>
            <a:r>
              <a:rPr lang="en-US" altLang="ja-JP" sz="2800" dirty="0"/>
              <a:t>31</a:t>
            </a:r>
            <a:r>
              <a:rPr lang="ja-JP" altLang="en-US" sz="2800" dirty="0" smtClean="0"/>
              <a:t>日　</a:t>
            </a:r>
            <a:r>
              <a:rPr lang="en-US" altLang="ja-JP" sz="2800" dirty="0" smtClean="0"/>
              <a:t>12</a:t>
            </a:r>
            <a:r>
              <a:rPr lang="ja-JP" altLang="en-US" sz="2800" dirty="0" smtClean="0"/>
              <a:t>：</a:t>
            </a:r>
            <a:r>
              <a:rPr lang="en-US" altLang="ja-JP" sz="2800" dirty="0" smtClean="0"/>
              <a:t>00</a:t>
            </a:r>
            <a:r>
              <a:rPr lang="ja-JP" altLang="en-US" sz="2800" dirty="0" smtClean="0"/>
              <a:t>～</a:t>
            </a:r>
            <a:r>
              <a:rPr lang="en-US" altLang="ja-JP" sz="2800" dirty="0" smtClean="0"/>
              <a:t>16</a:t>
            </a:r>
            <a:r>
              <a:rPr lang="ja-JP" altLang="en-US" sz="2800" dirty="0" smtClean="0"/>
              <a:t>：</a:t>
            </a:r>
            <a:r>
              <a:rPr lang="en-US" altLang="ja-JP" sz="2800" dirty="0" smtClean="0"/>
              <a:t>00</a:t>
            </a:r>
            <a:r>
              <a:rPr lang="ja-JP" altLang="en-US" sz="2800" dirty="0" err="1" smtClean="0"/>
              <a:t>、</a:t>
            </a:r>
            <a:r>
              <a:rPr lang="en-US" altLang="ja-JP" sz="2800" dirty="0" smtClean="0"/>
              <a:t>18</a:t>
            </a:r>
            <a:r>
              <a:rPr lang="ja-JP" altLang="en-US" sz="2800" dirty="0" smtClean="0"/>
              <a:t>：</a:t>
            </a:r>
            <a:r>
              <a:rPr lang="en-US" altLang="ja-JP" sz="2800" dirty="0" smtClean="0"/>
              <a:t>00</a:t>
            </a:r>
            <a:r>
              <a:rPr lang="ja-JP" altLang="en-US" sz="2800" dirty="0" smtClean="0"/>
              <a:t>～</a:t>
            </a:r>
            <a:r>
              <a:rPr lang="en-US" altLang="ja-JP" sz="2800" dirty="0" smtClean="0"/>
              <a:t>20</a:t>
            </a:r>
            <a:r>
              <a:rPr lang="ja-JP" altLang="en-US" sz="2800" dirty="0" smtClean="0"/>
              <a:t>：</a:t>
            </a:r>
            <a:r>
              <a:rPr lang="en-US" altLang="ja-JP" sz="2800" dirty="0" smtClean="0"/>
              <a:t>00</a:t>
            </a:r>
          </a:p>
          <a:p>
            <a:pPr marL="0" indent="0">
              <a:buNone/>
            </a:pPr>
            <a:r>
              <a:rPr lang="ja-JP" altLang="en-US" sz="2800" dirty="0" smtClean="0"/>
              <a:t>　　</a:t>
            </a:r>
            <a:r>
              <a:rPr lang="ja-JP" altLang="en-US" sz="2800" dirty="0"/>
              <a:t>　</a:t>
            </a:r>
            <a:r>
              <a:rPr lang="ja-JP" altLang="en-US" sz="2800" dirty="0" smtClean="0"/>
              <a:t>　　</a:t>
            </a:r>
            <a:r>
              <a:rPr lang="en-US" altLang="ja-JP" sz="2800" dirty="0" smtClean="0"/>
              <a:t>8</a:t>
            </a:r>
            <a:r>
              <a:rPr lang="ja-JP" altLang="en-US" sz="2800" dirty="0" smtClean="0"/>
              <a:t>月</a:t>
            </a:r>
            <a:r>
              <a:rPr lang="en-US" altLang="ja-JP" sz="2800" dirty="0" smtClean="0"/>
              <a:t>4</a:t>
            </a:r>
            <a:r>
              <a:rPr lang="ja-JP" altLang="en-US" sz="2800" dirty="0" smtClean="0"/>
              <a:t>日　</a:t>
            </a:r>
            <a:r>
              <a:rPr lang="en-US" altLang="ja-JP" sz="2800" dirty="0" smtClean="0"/>
              <a:t>10</a:t>
            </a:r>
            <a:r>
              <a:rPr lang="ja-JP" altLang="en-US" sz="2800" dirty="0" smtClean="0"/>
              <a:t>：</a:t>
            </a:r>
            <a:r>
              <a:rPr lang="en-US" altLang="ja-JP" sz="2800" dirty="0" smtClean="0"/>
              <a:t>00</a:t>
            </a:r>
            <a:r>
              <a:rPr lang="ja-JP" altLang="en-US" sz="2800" dirty="0" smtClean="0"/>
              <a:t>～</a:t>
            </a:r>
            <a:r>
              <a:rPr lang="en-US" altLang="ja-JP" sz="2800" dirty="0" smtClean="0"/>
              <a:t>13</a:t>
            </a:r>
            <a:r>
              <a:rPr lang="ja-JP" altLang="en-US" sz="2800" dirty="0" smtClean="0"/>
              <a:t>：</a:t>
            </a:r>
            <a:r>
              <a:rPr lang="en-US" altLang="ja-JP" sz="2800" dirty="0" smtClean="0"/>
              <a:t>00</a:t>
            </a:r>
          </a:p>
          <a:p>
            <a:pPr marL="0" indent="0">
              <a:buNone/>
            </a:pPr>
            <a:r>
              <a:rPr lang="ja-JP" altLang="en-US" sz="2800" dirty="0"/>
              <a:t>　</a:t>
            </a:r>
            <a:r>
              <a:rPr lang="ja-JP" altLang="en-US" sz="2800" dirty="0" smtClean="0"/>
              <a:t>　　　　</a:t>
            </a:r>
            <a:r>
              <a:rPr lang="en-US" altLang="ja-JP" sz="2800" dirty="0" smtClean="0"/>
              <a:t>8</a:t>
            </a:r>
            <a:r>
              <a:rPr lang="ja-JP" altLang="en-US" sz="2800" dirty="0" smtClean="0"/>
              <a:t>月</a:t>
            </a:r>
            <a:r>
              <a:rPr lang="en-US" altLang="ja-JP" sz="2800" dirty="0" smtClean="0"/>
              <a:t>26</a:t>
            </a:r>
            <a:r>
              <a:rPr lang="ja-JP" altLang="en-US" sz="2800" dirty="0" smtClean="0"/>
              <a:t>日　</a:t>
            </a:r>
            <a:r>
              <a:rPr lang="en-US" altLang="ja-JP" sz="2800" dirty="0" smtClean="0"/>
              <a:t>12:00</a:t>
            </a:r>
            <a:r>
              <a:rPr lang="ja-JP" altLang="en-US" sz="2800" dirty="0" smtClean="0"/>
              <a:t>～</a:t>
            </a:r>
            <a:r>
              <a:rPr lang="en-US" altLang="ja-JP" sz="2800" dirty="0" smtClean="0"/>
              <a:t>18</a:t>
            </a:r>
            <a:r>
              <a:rPr lang="ja-JP" altLang="en-US" sz="2800" dirty="0" smtClean="0"/>
              <a:t>：</a:t>
            </a:r>
            <a:r>
              <a:rPr lang="en-US" altLang="ja-JP" sz="2800" dirty="0" smtClean="0"/>
              <a:t>00</a:t>
            </a:r>
          </a:p>
          <a:p>
            <a:pPr marL="0" indent="0">
              <a:buNone/>
            </a:pPr>
            <a:r>
              <a:rPr lang="ja-JP" altLang="en-US" sz="2800" dirty="0"/>
              <a:t>　</a:t>
            </a:r>
            <a:r>
              <a:rPr lang="ja-JP" altLang="en-US" sz="2800" dirty="0" smtClean="0"/>
              <a:t>　　　　</a:t>
            </a:r>
            <a:r>
              <a:rPr lang="en-US" altLang="ja-JP" sz="2800" dirty="0" smtClean="0"/>
              <a:t>10</a:t>
            </a:r>
            <a:r>
              <a:rPr lang="ja-JP" altLang="en-US" sz="2800" dirty="0" smtClean="0"/>
              <a:t>月</a:t>
            </a:r>
            <a:r>
              <a:rPr lang="en-US" altLang="ja-JP" sz="2800" dirty="0" smtClean="0"/>
              <a:t>7</a:t>
            </a:r>
            <a:r>
              <a:rPr lang="ja-JP" altLang="en-US" sz="2800" dirty="0" smtClean="0"/>
              <a:t>日　</a:t>
            </a:r>
            <a:r>
              <a:rPr lang="en-US" altLang="ja-JP" sz="2800" dirty="0" smtClean="0"/>
              <a:t>13</a:t>
            </a:r>
            <a:r>
              <a:rPr lang="ja-JP" altLang="en-US" sz="2800" dirty="0" smtClean="0"/>
              <a:t>：</a:t>
            </a:r>
            <a:r>
              <a:rPr lang="en-US" altLang="ja-JP" sz="2800" dirty="0" smtClean="0"/>
              <a:t>00</a:t>
            </a:r>
            <a:r>
              <a:rPr lang="ja-JP" altLang="en-US" sz="2800" dirty="0" smtClean="0"/>
              <a:t>～</a:t>
            </a:r>
            <a:r>
              <a:rPr lang="en-US" altLang="ja-JP" sz="2800" dirty="0"/>
              <a:t>20</a:t>
            </a:r>
            <a:r>
              <a:rPr lang="ja-JP" altLang="en-US" sz="2800" dirty="0" smtClean="0"/>
              <a:t>：</a:t>
            </a:r>
            <a:r>
              <a:rPr lang="en-US" altLang="ja-JP" sz="2800" dirty="0" smtClean="0"/>
              <a:t>00</a:t>
            </a:r>
          </a:p>
          <a:p>
            <a:endParaRPr lang="en-US" altLang="ja-JP" dirty="0" smtClean="0"/>
          </a:p>
        </p:txBody>
      </p:sp>
      <p:sp>
        <p:nvSpPr>
          <p:cNvPr id="6" name="テキスト ボックス 5"/>
          <p:cNvSpPr txBox="1"/>
          <p:nvPr/>
        </p:nvSpPr>
        <p:spPr>
          <a:xfrm>
            <a:off x="755576" y="1484784"/>
            <a:ext cx="3816424" cy="584775"/>
          </a:xfrm>
          <a:prstGeom prst="rect">
            <a:avLst/>
          </a:prstGeom>
          <a:noFill/>
        </p:spPr>
        <p:txBody>
          <a:bodyPr wrap="square" rtlCol="0">
            <a:spAutoFit/>
          </a:bodyPr>
          <a:lstStyle/>
          <a:p>
            <a:r>
              <a:rPr kumimoji="1" lang="ja-JP" altLang="en-US" sz="3200" b="1" dirty="0" smtClean="0"/>
              <a:t>≪店舗観察≫</a:t>
            </a:r>
            <a:endParaRPr kumimoji="1" lang="ja-JP" altLang="en-US" sz="3200" b="1" dirty="0"/>
          </a:p>
        </p:txBody>
      </p:sp>
      <p:sp>
        <p:nvSpPr>
          <p:cNvPr id="4" name="日付プレースホルダー 3"/>
          <p:cNvSpPr>
            <a:spLocks noGrp="1"/>
          </p:cNvSpPr>
          <p:nvPr>
            <p:ph type="dt" sz="half" idx="10"/>
          </p:nvPr>
        </p:nvSpPr>
        <p:spPr/>
        <p:txBody>
          <a:bodyPr/>
          <a:lstStyle/>
          <a:p>
            <a:fld id="{84987CF4-3945-43AF-845D-5A7DD5C3B6A2}"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14</a:t>
            </a:fld>
            <a:endParaRPr kumimoji="1" lang="ja-JP" altLang="en-US"/>
          </a:p>
        </p:txBody>
      </p:sp>
    </p:spTree>
    <p:extLst>
      <p:ext uri="{BB962C8B-B14F-4D97-AF65-F5344CB8AC3E}">
        <p14:creationId xmlns:p14="http://schemas.microsoft.com/office/powerpoint/2010/main" val="174517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smtClean="0"/>
              <a:t>現状分析</a:t>
            </a:r>
            <a:endParaRPr kumimoji="1" lang="ja-JP" altLang="en-US" dirty="0"/>
          </a:p>
        </p:txBody>
      </p:sp>
      <p:sp>
        <p:nvSpPr>
          <p:cNvPr id="5" name="コンテンツ プレースホルダー 4"/>
          <p:cNvSpPr>
            <a:spLocks noGrp="1"/>
          </p:cNvSpPr>
          <p:nvPr>
            <p:ph idx="1"/>
          </p:nvPr>
        </p:nvSpPr>
        <p:spPr>
          <a:xfrm>
            <a:off x="179512" y="1600200"/>
            <a:ext cx="8784976" cy="4525963"/>
          </a:xfrm>
        </p:spPr>
        <p:txBody>
          <a:bodyPr>
            <a:normAutofit fontScale="85000" lnSpcReduction="10000"/>
          </a:bodyPr>
          <a:lstStyle/>
          <a:p>
            <a:r>
              <a:rPr kumimoji="1" lang="ja-JP" altLang="en-US" sz="2800" dirty="0" smtClean="0"/>
              <a:t>実地調査　概要</a:t>
            </a:r>
            <a:endParaRPr kumimoji="1" lang="en-US" altLang="ja-JP" sz="2800" dirty="0" smtClean="0"/>
          </a:p>
          <a:p>
            <a:pPr marL="0" indent="0">
              <a:buNone/>
            </a:pPr>
            <a:r>
              <a:rPr lang="ja-JP" altLang="en-US" sz="2000" dirty="0"/>
              <a:t>　</a:t>
            </a:r>
            <a:r>
              <a:rPr lang="ja-JP" altLang="en-US" sz="2000" dirty="0" smtClean="0"/>
              <a:t>　</a:t>
            </a:r>
            <a:r>
              <a:rPr lang="ja-JP" altLang="en-US" sz="2400" dirty="0" smtClean="0"/>
              <a:t>調査対象：店内にいる顧客、店舗内演出</a:t>
            </a:r>
            <a:endParaRPr lang="en-US" altLang="ja-JP" sz="2400" dirty="0" smtClean="0"/>
          </a:p>
          <a:p>
            <a:pPr marL="0" indent="0">
              <a:buNone/>
            </a:pPr>
            <a:r>
              <a:rPr lang="ja-JP" altLang="en-US" sz="2400" dirty="0"/>
              <a:t>　</a:t>
            </a:r>
            <a:r>
              <a:rPr lang="ja-JP" altLang="en-US" sz="2400" dirty="0" smtClean="0"/>
              <a:t>　調査方法：店舗内観察</a:t>
            </a:r>
            <a:endParaRPr lang="en-US" altLang="ja-JP" sz="2400" dirty="0" smtClean="0"/>
          </a:p>
          <a:p>
            <a:pPr marL="0" indent="0">
              <a:buNone/>
            </a:pPr>
            <a:r>
              <a:rPr lang="ja-JP" altLang="en-US" sz="2400" dirty="0"/>
              <a:t>　</a:t>
            </a:r>
            <a:r>
              <a:rPr lang="ja-JP" altLang="en-US" sz="2400" dirty="0" smtClean="0"/>
              <a:t>　調査内容：顧客がどのような店舗内行動をしているか、</a:t>
            </a:r>
            <a:endParaRPr lang="en-US" altLang="ja-JP" sz="2400" dirty="0" smtClean="0"/>
          </a:p>
          <a:p>
            <a:pPr marL="0" indent="0">
              <a:buNone/>
            </a:pPr>
            <a:r>
              <a:rPr lang="ja-JP" altLang="en-US" sz="2400" dirty="0"/>
              <a:t>　</a:t>
            </a:r>
            <a:r>
              <a:rPr lang="ja-JP" altLang="en-US" sz="2400" dirty="0" smtClean="0"/>
              <a:t>　　　　　　　  店舗内演出がどのような工夫を凝らしているのか</a:t>
            </a:r>
            <a:endParaRPr lang="en-US" altLang="ja-JP" sz="2400" dirty="0"/>
          </a:p>
          <a:p>
            <a:pPr marL="0" indent="0">
              <a:buNone/>
            </a:pPr>
            <a:r>
              <a:rPr lang="ja-JP" altLang="en-US" sz="2400" dirty="0"/>
              <a:t>　</a:t>
            </a:r>
            <a:r>
              <a:rPr lang="ja-JP" altLang="en-US" sz="2400" dirty="0" smtClean="0"/>
              <a:t>　</a:t>
            </a:r>
            <a:endParaRPr lang="en-US" altLang="ja-JP" sz="2400" dirty="0" smtClean="0"/>
          </a:p>
          <a:p>
            <a:pPr marL="0" indent="0">
              <a:buNone/>
            </a:pPr>
            <a:r>
              <a:rPr lang="ja-JP" altLang="en-US" sz="2400" dirty="0"/>
              <a:t>　</a:t>
            </a:r>
            <a:r>
              <a:rPr lang="ja-JP" altLang="en-US" sz="2400" dirty="0" smtClean="0"/>
              <a:t>　調査結果</a:t>
            </a:r>
            <a:endParaRPr lang="en-US" altLang="ja-JP" sz="2400" dirty="0" smtClean="0"/>
          </a:p>
          <a:p>
            <a:pPr marL="0" indent="0">
              <a:buNone/>
            </a:pPr>
            <a:r>
              <a:rPr lang="ja-JP" altLang="en-US" sz="2400" dirty="0"/>
              <a:t>　</a:t>
            </a:r>
            <a:r>
              <a:rPr lang="ja-JP" altLang="en-US" sz="2400" dirty="0" smtClean="0"/>
              <a:t>　　楽しそうに買い物していたのは若年層の男女に多い傾向があった</a:t>
            </a:r>
            <a:endParaRPr lang="en-US" altLang="ja-JP" sz="2400" dirty="0" smtClean="0"/>
          </a:p>
          <a:p>
            <a:pPr marL="0" indent="0">
              <a:buNone/>
            </a:pPr>
            <a:r>
              <a:rPr lang="ja-JP" altLang="en-US" sz="2400" dirty="0"/>
              <a:t>　</a:t>
            </a:r>
            <a:r>
              <a:rPr lang="ja-JP" altLang="en-US" sz="2400" dirty="0" smtClean="0"/>
              <a:t>　　</a:t>
            </a:r>
            <a:r>
              <a:rPr lang="ja-JP" altLang="en-US" sz="2400" dirty="0"/>
              <a:t>友人</a:t>
            </a:r>
            <a:r>
              <a:rPr lang="ja-JP" altLang="en-US" sz="2400" dirty="0" smtClean="0"/>
              <a:t>と店舗内で演出された商品を手に取って談笑しながら買い物をし　　</a:t>
            </a:r>
            <a:endParaRPr lang="en-US" altLang="ja-JP" sz="2400" dirty="0" smtClean="0"/>
          </a:p>
          <a:p>
            <a:pPr marL="0" indent="0">
              <a:buNone/>
            </a:pPr>
            <a:r>
              <a:rPr lang="ja-JP" altLang="en-US" sz="2400" dirty="0" smtClean="0"/>
              <a:t>　　　</a:t>
            </a:r>
            <a:r>
              <a:rPr lang="ja-JP" altLang="en-US" sz="2400" dirty="0" err="1" smtClean="0"/>
              <a:t>て</a:t>
            </a:r>
            <a:r>
              <a:rPr lang="ja-JP" altLang="en-US" sz="2400" dirty="0" smtClean="0"/>
              <a:t>いた</a:t>
            </a:r>
            <a:endParaRPr lang="en-US" altLang="ja-JP" sz="2400" dirty="0" smtClean="0"/>
          </a:p>
          <a:p>
            <a:pPr marL="0" indent="0">
              <a:buNone/>
            </a:pPr>
            <a:r>
              <a:rPr lang="ja-JP" altLang="en-US" sz="2400" dirty="0"/>
              <a:t>　</a:t>
            </a:r>
            <a:r>
              <a:rPr lang="ja-JP" altLang="en-US" sz="2400" dirty="0" smtClean="0"/>
              <a:t>　　滞在時間が実利的な店舗よりも長く感じた</a:t>
            </a:r>
            <a:endParaRPr lang="en-US" altLang="ja-JP" sz="2400" dirty="0" smtClean="0"/>
          </a:p>
          <a:p>
            <a:pPr marL="0" indent="0">
              <a:buNone/>
            </a:pPr>
            <a:r>
              <a:rPr lang="ja-JP" altLang="en-US" sz="2400" dirty="0"/>
              <a:t>　</a:t>
            </a:r>
            <a:r>
              <a:rPr lang="ja-JP" altLang="en-US" sz="2400" dirty="0" smtClean="0"/>
              <a:t>　　店舗内演出として、商品や店舗のレイアウトに工夫を凝らしていた</a:t>
            </a:r>
            <a:endParaRPr lang="en-US" altLang="ja-JP" sz="2400" dirty="0" smtClean="0"/>
          </a:p>
          <a:p>
            <a:pPr marL="0" indent="0">
              <a:buNone/>
            </a:pPr>
            <a:r>
              <a:rPr lang="ja-JP" altLang="en-US" sz="2400" dirty="0"/>
              <a:t>　</a:t>
            </a:r>
            <a:r>
              <a:rPr lang="ja-JP" altLang="en-US" sz="2400" dirty="0" smtClean="0"/>
              <a:t>　　　　</a:t>
            </a:r>
            <a:endParaRPr lang="en-US" altLang="ja-JP" sz="2400" dirty="0" smtClean="0"/>
          </a:p>
        </p:txBody>
      </p:sp>
      <p:sp>
        <p:nvSpPr>
          <p:cNvPr id="2" name="日付プレースホルダー 1"/>
          <p:cNvSpPr>
            <a:spLocks noGrp="1"/>
          </p:cNvSpPr>
          <p:nvPr>
            <p:ph type="dt" sz="half" idx="10"/>
          </p:nvPr>
        </p:nvSpPr>
        <p:spPr/>
        <p:txBody>
          <a:bodyPr/>
          <a:lstStyle/>
          <a:p>
            <a:fld id="{D6C67293-A6D2-45A8-ADF6-4642CE790369}" type="datetime1">
              <a:rPr kumimoji="1" lang="ja-JP" altLang="en-US" smtClean="0"/>
              <a:pPr/>
              <a:t>2014/12/18</a:t>
            </a:fld>
            <a:endParaRPr kumimoji="1" lang="ja-JP" altLang="en-US"/>
          </a:p>
        </p:txBody>
      </p:sp>
      <p:sp>
        <p:nvSpPr>
          <p:cNvPr id="3" name="スライド番号プレースホルダー 2"/>
          <p:cNvSpPr>
            <a:spLocks noGrp="1"/>
          </p:cNvSpPr>
          <p:nvPr>
            <p:ph type="sldNum" sz="quarter" idx="12"/>
          </p:nvPr>
        </p:nvSpPr>
        <p:spPr/>
        <p:txBody>
          <a:bodyPr/>
          <a:lstStyle/>
          <a:p>
            <a:fld id="{68691123-A5AB-4645-B0D7-55A7CED11FCE}" type="slidenum">
              <a:rPr kumimoji="1" lang="ja-JP" altLang="en-US" smtClean="0"/>
              <a:pPr/>
              <a:t>15</a:t>
            </a:fld>
            <a:endParaRPr kumimoji="1" lang="ja-JP" altLang="en-US"/>
          </a:p>
        </p:txBody>
      </p:sp>
    </p:spTree>
    <p:extLst>
      <p:ext uri="{BB962C8B-B14F-4D97-AF65-F5344CB8AC3E}">
        <p14:creationId xmlns:p14="http://schemas.microsoft.com/office/powerpoint/2010/main" val="5035528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958472" y="4406727"/>
            <a:ext cx="7371071"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このような演出に対して、消費者は</a:t>
            </a:r>
            <a:r>
              <a:rPr lang="ja-JP" altLang="en-US" dirty="0" smtClean="0">
                <a:solidFill>
                  <a:schemeClr val="tx1"/>
                </a:solidFill>
              </a:rPr>
              <a:t>「高揚」</a:t>
            </a:r>
            <a:r>
              <a:rPr lang="ja-JP" altLang="en-US" dirty="0">
                <a:solidFill>
                  <a:schemeClr val="tx1"/>
                </a:solidFill>
              </a:rPr>
              <a:t>を</a:t>
            </a:r>
            <a:r>
              <a:rPr lang="ja-JP" altLang="en-US" dirty="0" smtClean="0">
                <a:solidFill>
                  <a:schemeClr val="tx1"/>
                </a:solidFill>
              </a:rPr>
              <a:t>感じて</a:t>
            </a:r>
            <a:r>
              <a:rPr lang="ja-JP" altLang="en-US" dirty="0">
                <a:solidFill>
                  <a:schemeClr val="tx1"/>
                </a:solidFill>
              </a:rPr>
              <a:t>いるのでは</a:t>
            </a:r>
            <a:r>
              <a:rPr lang="ja-JP" altLang="en-US" dirty="0" err="1" smtClean="0">
                <a:solidFill>
                  <a:schemeClr val="tx1"/>
                </a:solidFill>
              </a:rPr>
              <a:t>な</a:t>
            </a:r>
            <a:r>
              <a:rPr lang="ja-JP" altLang="en-US" dirty="0" smtClean="0">
                <a:solidFill>
                  <a:schemeClr val="tx1"/>
                </a:solidFill>
              </a:rPr>
              <a:t>いか</a:t>
            </a:r>
            <a:r>
              <a:rPr lang="ja-JP" altLang="en-US" dirty="0" smtClean="0"/>
              <a:t>か</a:t>
            </a:r>
            <a:endParaRPr lang="ja-JP" altLang="en-US" dirty="0"/>
          </a:p>
        </p:txBody>
      </p:sp>
      <p:sp>
        <p:nvSpPr>
          <p:cNvPr id="2" name="タイトル 1"/>
          <p:cNvSpPr>
            <a:spLocks noGrp="1"/>
          </p:cNvSpPr>
          <p:nvPr>
            <p:ph type="title"/>
          </p:nvPr>
        </p:nvSpPr>
        <p:spPr>
          <a:xfrm>
            <a:off x="467544" y="116632"/>
            <a:ext cx="8229600" cy="1143000"/>
          </a:xfrm>
        </p:spPr>
        <p:txBody>
          <a:bodyPr/>
          <a:lstStyle/>
          <a:p>
            <a:r>
              <a:rPr lang="ja-JP" altLang="en-US" dirty="0"/>
              <a:t>現状分析</a:t>
            </a:r>
            <a:endParaRPr kumimoji="1" lang="ja-JP" altLang="en-US" dirty="0"/>
          </a:p>
        </p:txBody>
      </p:sp>
      <p:sp>
        <p:nvSpPr>
          <p:cNvPr id="3" name="コンテンツ プレースホルダー 2"/>
          <p:cNvSpPr>
            <a:spLocks noGrp="1"/>
          </p:cNvSpPr>
          <p:nvPr>
            <p:ph idx="1"/>
          </p:nvPr>
        </p:nvSpPr>
        <p:spPr>
          <a:xfrm>
            <a:off x="539552" y="1124744"/>
            <a:ext cx="8229600" cy="5400599"/>
          </a:xfrm>
        </p:spPr>
        <p:txBody>
          <a:bodyPr>
            <a:normAutofit/>
          </a:bodyPr>
          <a:lstStyle/>
          <a:p>
            <a:pPr marL="0" indent="0">
              <a:buNone/>
            </a:pPr>
            <a:r>
              <a:rPr kumimoji="1" lang="ja-JP" altLang="en-US" sz="2800" dirty="0" smtClean="0"/>
              <a:t>コト喚起を仕掛ける店舗の特徴として</a:t>
            </a:r>
            <a:endParaRPr kumimoji="1" lang="en-US" altLang="ja-JP" sz="3600" dirty="0" smtClean="0"/>
          </a:p>
          <a:p>
            <a:pPr lvl="0"/>
            <a:r>
              <a:rPr lang="ja-JP" altLang="en-US" sz="2000" dirty="0" smtClean="0">
                <a:solidFill>
                  <a:prstClr val="black"/>
                </a:solidFill>
              </a:rPr>
              <a:t>店内の動線に工夫を凝らしている</a:t>
            </a:r>
            <a:endParaRPr lang="en-US" altLang="ja-JP" sz="2000" dirty="0">
              <a:solidFill>
                <a:prstClr val="black"/>
              </a:solidFill>
            </a:endParaRPr>
          </a:p>
          <a:p>
            <a:pPr lvl="0"/>
            <a:r>
              <a:rPr lang="ja-JP" altLang="en-US" sz="2000" dirty="0">
                <a:solidFill>
                  <a:prstClr val="black"/>
                </a:solidFill>
              </a:rPr>
              <a:t>珍しい商品</a:t>
            </a:r>
            <a:r>
              <a:rPr lang="ja-JP" altLang="en-US" sz="2000" dirty="0" smtClean="0">
                <a:solidFill>
                  <a:prstClr val="black"/>
                </a:solidFill>
              </a:rPr>
              <a:t>が多く驚きがある</a:t>
            </a:r>
            <a:endParaRPr lang="en-US" altLang="ja-JP" sz="2000" dirty="0">
              <a:solidFill>
                <a:prstClr val="black"/>
              </a:solidFill>
            </a:endParaRPr>
          </a:p>
          <a:p>
            <a:pPr lvl="0"/>
            <a:r>
              <a:rPr lang="ja-JP" altLang="en-US" sz="2000" dirty="0">
                <a:solidFill>
                  <a:prstClr val="black"/>
                </a:solidFill>
              </a:rPr>
              <a:t>商品自体が売り場雰囲気の要素になってい</a:t>
            </a:r>
            <a:r>
              <a:rPr lang="ja-JP" altLang="en-US" sz="2000" dirty="0" smtClean="0">
                <a:solidFill>
                  <a:prstClr val="black"/>
                </a:solidFill>
              </a:rPr>
              <a:t>る</a:t>
            </a:r>
            <a:endParaRPr lang="en-US" altLang="ja-JP" sz="2000" dirty="0">
              <a:solidFill>
                <a:prstClr val="black"/>
              </a:solidFill>
            </a:endParaRPr>
          </a:p>
          <a:p>
            <a:pPr lvl="0"/>
            <a:r>
              <a:rPr lang="ja-JP" altLang="en-US" sz="2000" dirty="0">
                <a:solidFill>
                  <a:prstClr val="black"/>
                </a:solidFill>
              </a:rPr>
              <a:t>カラフルな店内づく</a:t>
            </a:r>
            <a:r>
              <a:rPr lang="ja-JP" altLang="en-US" sz="2000" dirty="0" smtClean="0">
                <a:solidFill>
                  <a:prstClr val="black"/>
                </a:solidFill>
              </a:rPr>
              <a:t>りで非</a:t>
            </a:r>
            <a:r>
              <a:rPr lang="ja-JP" altLang="en-US" sz="2000" dirty="0">
                <a:solidFill>
                  <a:prstClr val="black"/>
                </a:solidFill>
              </a:rPr>
              <a:t>日常を体験</a:t>
            </a:r>
            <a:r>
              <a:rPr lang="ja-JP" altLang="en-US" sz="2000" dirty="0" smtClean="0">
                <a:solidFill>
                  <a:prstClr val="black"/>
                </a:solidFill>
              </a:rPr>
              <a:t>できる</a:t>
            </a:r>
            <a:endParaRPr lang="en-US" altLang="ja-JP" sz="2000" dirty="0" smtClean="0">
              <a:solidFill>
                <a:prstClr val="black"/>
              </a:solidFill>
            </a:endParaRPr>
          </a:p>
          <a:p>
            <a:pPr lvl="0"/>
            <a:r>
              <a:rPr lang="ja-JP" altLang="en-US" sz="2000" dirty="0" smtClean="0">
                <a:solidFill>
                  <a:prstClr val="black"/>
                </a:solidFill>
              </a:rPr>
              <a:t>商品</a:t>
            </a:r>
            <a:r>
              <a:rPr lang="ja-JP" altLang="en-US" sz="2000" dirty="0">
                <a:solidFill>
                  <a:prstClr val="black"/>
                </a:solidFill>
              </a:rPr>
              <a:t>を使った時のシチュエーションを</a:t>
            </a:r>
            <a:r>
              <a:rPr lang="ja-JP" altLang="en-US" sz="2000" dirty="0" smtClean="0">
                <a:solidFill>
                  <a:prstClr val="black"/>
                </a:solidFill>
              </a:rPr>
              <a:t>想像</a:t>
            </a:r>
            <a:r>
              <a:rPr lang="ja-JP" altLang="en-US" sz="2000" dirty="0">
                <a:solidFill>
                  <a:prstClr val="black"/>
                </a:solidFill>
              </a:rPr>
              <a:t>できる</a:t>
            </a:r>
          </a:p>
          <a:p>
            <a:pPr lvl="0"/>
            <a:r>
              <a:rPr lang="ja-JP" altLang="en-US" sz="2000" dirty="0" smtClean="0">
                <a:solidFill>
                  <a:prstClr val="black"/>
                </a:solidFill>
              </a:rPr>
              <a:t>宝探し</a:t>
            </a:r>
            <a:r>
              <a:rPr lang="ja-JP" altLang="en-US" sz="2000" dirty="0">
                <a:solidFill>
                  <a:prstClr val="black"/>
                </a:solidFill>
              </a:rPr>
              <a:t>のように店内の多くの商品の中から消費者が</a:t>
            </a:r>
            <a:r>
              <a:rPr lang="ja-JP" altLang="en-US" sz="2000" dirty="0" smtClean="0">
                <a:solidFill>
                  <a:prstClr val="black"/>
                </a:solidFill>
              </a:rPr>
              <a:t>探索できる</a:t>
            </a:r>
            <a:endParaRPr lang="ja-JP" altLang="en-US" sz="2000" dirty="0">
              <a:solidFill>
                <a:prstClr val="black"/>
              </a:solidFill>
            </a:endParaRPr>
          </a:p>
        </p:txBody>
      </p:sp>
      <p:sp>
        <p:nvSpPr>
          <p:cNvPr id="7" name="日付プレースホルダー 6"/>
          <p:cNvSpPr>
            <a:spLocks noGrp="1"/>
          </p:cNvSpPr>
          <p:nvPr>
            <p:ph type="dt" sz="half" idx="10"/>
          </p:nvPr>
        </p:nvSpPr>
        <p:spPr/>
        <p:txBody>
          <a:bodyPr/>
          <a:lstStyle/>
          <a:p>
            <a:fld id="{B1431E0F-5D4E-455E-9289-78647D70C248}" type="datetime1">
              <a:rPr kumimoji="1" lang="ja-JP" altLang="en-US" smtClean="0"/>
              <a:pPr/>
              <a:t>2014/12/18</a:t>
            </a:fld>
            <a:endParaRPr kumimoji="1" lang="ja-JP" altLang="en-US" dirty="0"/>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16</a:t>
            </a:fld>
            <a:endParaRPr kumimoji="1" lang="ja-JP" altLang="en-US"/>
          </a:p>
        </p:txBody>
      </p:sp>
      <p:sp>
        <p:nvSpPr>
          <p:cNvPr id="4" name="下矢印 3"/>
          <p:cNvSpPr/>
          <p:nvPr/>
        </p:nvSpPr>
        <p:spPr>
          <a:xfrm>
            <a:off x="4103841" y="3837533"/>
            <a:ext cx="540167" cy="455563"/>
          </a:xfrm>
          <a:prstGeom prst="down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958472" y="5477579"/>
            <a:ext cx="7371071"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店舗側は上記のような演出をすることで消費者に「高揚」</a:t>
            </a:r>
            <a:r>
              <a:rPr lang="ja-JP" altLang="en-US" dirty="0">
                <a:solidFill>
                  <a:schemeClr val="tx1"/>
                </a:solidFill>
              </a:rPr>
              <a:t>を</a:t>
            </a:r>
            <a:r>
              <a:rPr kumimoji="1" lang="ja-JP" altLang="en-US" dirty="0" smtClean="0">
                <a:solidFill>
                  <a:schemeClr val="tx1"/>
                </a:solidFill>
              </a:rPr>
              <a:t>感じてもらい、</a:t>
            </a:r>
            <a:endParaRPr kumimoji="1" lang="en-US" altLang="ja-JP" dirty="0" smtClean="0">
              <a:solidFill>
                <a:schemeClr val="tx1"/>
              </a:solidFill>
            </a:endParaRPr>
          </a:p>
          <a:p>
            <a:pPr algn="ctr"/>
            <a:r>
              <a:rPr kumimoji="1" lang="ja-JP" altLang="en-US" dirty="0" smtClean="0">
                <a:solidFill>
                  <a:schemeClr val="tx1"/>
                </a:solidFill>
              </a:rPr>
              <a:t>ロイヤリティ形成を目的としているのではないか</a:t>
            </a:r>
            <a:endParaRPr kumimoji="1" lang="ja-JP" altLang="en-US" dirty="0">
              <a:solidFill>
                <a:schemeClr val="tx1"/>
              </a:solidFill>
            </a:endParaRPr>
          </a:p>
        </p:txBody>
      </p:sp>
    </p:spTree>
    <p:extLst>
      <p:ext uri="{BB962C8B-B14F-4D97-AF65-F5344CB8AC3E}">
        <p14:creationId xmlns:p14="http://schemas.microsoft.com/office/powerpoint/2010/main" val="3928989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19672" y="2348880"/>
            <a:ext cx="5400600" cy="3901692"/>
          </a:xfrm>
        </p:spPr>
      </p:pic>
      <p:sp>
        <p:nvSpPr>
          <p:cNvPr id="4" name="タイトル 3"/>
          <p:cNvSpPr>
            <a:spLocks noGrp="1"/>
          </p:cNvSpPr>
          <p:nvPr>
            <p:ph type="title"/>
          </p:nvPr>
        </p:nvSpPr>
        <p:spPr>
          <a:xfrm>
            <a:off x="467544" y="305677"/>
            <a:ext cx="8229600" cy="1143000"/>
          </a:xfrm>
        </p:spPr>
        <p:txBody>
          <a:bodyPr/>
          <a:lstStyle/>
          <a:p>
            <a:r>
              <a:rPr lang="ja-JP" altLang="en-US" dirty="0"/>
              <a:t>現状分析</a:t>
            </a:r>
            <a:endParaRPr kumimoji="1" lang="ja-JP" altLang="en-US" dirty="0"/>
          </a:p>
        </p:txBody>
      </p:sp>
      <p:sp>
        <p:nvSpPr>
          <p:cNvPr id="7" name="円/楕円 6"/>
          <p:cNvSpPr/>
          <p:nvPr/>
        </p:nvSpPr>
        <p:spPr>
          <a:xfrm>
            <a:off x="4427984" y="2716101"/>
            <a:ext cx="2160240" cy="18640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9" name="日付プレースホルダー 8"/>
          <p:cNvSpPr>
            <a:spLocks noGrp="1"/>
          </p:cNvSpPr>
          <p:nvPr>
            <p:ph type="dt" sz="half" idx="10"/>
          </p:nvPr>
        </p:nvSpPr>
        <p:spPr/>
        <p:txBody>
          <a:bodyPr/>
          <a:lstStyle/>
          <a:p>
            <a:fld id="{D8810323-6ABE-420A-9FD9-CE0956A8E498}" type="datetime1">
              <a:rPr kumimoji="1" lang="ja-JP" altLang="en-US" smtClean="0"/>
              <a:pPr/>
              <a:t>2014/12/18</a:t>
            </a:fld>
            <a:endParaRPr kumimoji="1" lang="ja-JP" altLang="en-US" dirty="0"/>
          </a:p>
        </p:txBody>
      </p:sp>
      <p:sp>
        <p:nvSpPr>
          <p:cNvPr id="10" name="スライド番号プレースホルダー 9"/>
          <p:cNvSpPr>
            <a:spLocks noGrp="1"/>
          </p:cNvSpPr>
          <p:nvPr>
            <p:ph type="sldNum" sz="quarter" idx="12"/>
          </p:nvPr>
        </p:nvSpPr>
        <p:spPr/>
        <p:txBody>
          <a:bodyPr/>
          <a:lstStyle/>
          <a:p>
            <a:fld id="{68691123-A5AB-4645-B0D7-55A7CED11FCE}" type="slidenum">
              <a:rPr kumimoji="1" lang="ja-JP" altLang="en-US" smtClean="0"/>
              <a:pPr/>
              <a:t>17</a:t>
            </a:fld>
            <a:endParaRPr kumimoji="1" lang="ja-JP" altLang="en-US"/>
          </a:p>
        </p:txBody>
      </p:sp>
      <p:sp>
        <p:nvSpPr>
          <p:cNvPr id="5" name="雲形吹き出し 4"/>
          <p:cNvSpPr/>
          <p:nvPr/>
        </p:nvSpPr>
        <p:spPr>
          <a:xfrm>
            <a:off x="6660232" y="1759588"/>
            <a:ext cx="2091326" cy="1231848"/>
          </a:xfrm>
          <a:prstGeom prst="cloudCallout">
            <a:avLst>
              <a:gd name="adj1" fmla="val -55397"/>
              <a:gd name="adj2" fmla="val 8252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こ</a:t>
            </a:r>
            <a:r>
              <a:rPr kumimoji="1" lang="ja-JP" altLang="en-US" sz="2400" dirty="0" smtClean="0">
                <a:solidFill>
                  <a:schemeClr val="tx1"/>
                </a:solidFill>
              </a:rPr>
              <a:t>高揚感</a:t>
            </a:r>
            <a:endParaRPr kumimoji="1" lang="ja-JP" altLang="en-US" sz="2400" dirty="0"/>
          </a:p>
        </p:txBody>
      </p:sp>
      <p:sp>
        <p:nvSpPr>
          <p:cNvPr id="3" name="正方形/長方形 2"/>
          <p:cNvSpPr/>
          <p:nvPr/>
        </p:nvSpPr>
        <p:spPr>
          <a:xfrm>
            <a:off x="539552" y="1332314"/>
            <a:ext cx="2376264" cy="864096"/>
          </a:xfrm>
          <a:prstGeom prst="rect">
            <a:avLst/>
          </a:prstGeom>
          <a:solidFill>
            <a:srgbClr val="FAFBC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高揚感の定義</a:t>
            </a:r>
            <a:endParaRPr kumimoji="1" lang="ja-JP" altLang="en-US" sz="2400" dirty="0">
              <a:solidFill>
                <a:schemeClr val="tx1"/>
              </a:solidFill>
            </a:endParaRPr>
          </a:p>
        </p:txBody>
      </p:sp>
    </p:spTree>
    <p:extLst>
      <p:ext uri="{BB962C8B-B14F-4D97-AF65-F5344CB8AC3E}">
        <p14:creationId xmlns:p14="http://schemas.microsoft.com/office/powerpoint/2010/main" val="612537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5" name="コンテンツ プレースホルダー 4"/>
          <p:cNvSpPr>
            <a:spLocks noGrp="1"/>
          </p:cNvSpPr>
          <p:nvPr>
            <p:ph idx="1"/>
          </p:nvPr>
        </p:nvSpPr>
        <p:spPr/>
        <p:txBody>
          <a:bodyPr>
            <a:normAutofit/>
          </a:bodyPr>
          <a:lstStyle/>
          <a:p>
            <a:endParaRPr kumimoji="1" lang="en-US" altLang="ja-JP" sz="2800" dirty="0" smtClean="0"/>
          </a:p>
          <a:p>
            <a:endParaRPr kumimoji="1" lang="ja-JP" altLang="en-US" sz="2800" dirty="0"/>
          </a:p>
        </p:txBody>
      </p:sp>
      <p:sp>
        <p:nvSpPr>
          <p:cNvPr id="6" name="横巻き 5"/>
          <p:cNvSpPr/>
          <p:nvPr/>
        </p:nvSpPr>
        <p:spPr>
          <a:xfrm>
            <a:off x="749564" y="1772816"/>
            <a:ext cx="7787208" cy="3768824"/>
          </a:xfrm>
          <a:prstGeom prst="horizontalScroll">
            <a:avLst/>
          </a:prstGeom>
          <a:solidFill>
            <a:schemeClr val="accent5">
              <a:lumMod val="40000"/>
              <a:lumOff val="60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2800" dirty="0" smtClean="0">
                <a:solidFill>
                  <a:schemeClr val="tx1"/>
                </a:solidFill>
              </a:rPr>
              <a:t>コト喚起店における店舗演出によって</a:t>
            </a:r>
            <a:endParaRPr lang="en-US" altLang="ja-JP" sz="2800" dirty="0" smtClean="0">
              <a:solidFill>
                <a:schemeClr val="tx1"/>
              </a:solidFill>
            </a:endParaRPr>
          </a:p>
          <a:p>
            <a:pPr algn="ctr"/>
            <a:r>
              <a:rPr lang="ja-JP" altLang="en-US" sz="2800" dirty="0" smtClean="0">
                <a:solidFill>
                  <a:schemeClr val="tx1"/>
                </a:solidFill>
              </a:rPr>
              <a:t>消費者が感じる高揚感はロイヤリティに</a:t>
            </a:r>
            <a:endParaRPr lang="en-US" altLang="ja-JP" sz="2800" dirty="0" smtClean="0">
              <a:solidFill>
                <a:schemeClr val="tx1"/>
              </a:solidFill>
            </a:endParaRPr>
          </a:p>
          <a:p>
            <a:pPr algn="ctr"/>
            <a:r>
              <a:rPr lang="ja-JP" altLang="en-US" sz="2800" dirty="0" smtClean="0">
                <a:solidFill>
                  <a:schemeClr val="tx1"/>
                </a:solidFill>
              </a:rPr>
              <a:t>どのように影響しているのだろうか</a:t>
            </a:r>
            <a:endParaRPr lang="ja-JP" altLang="en-US" sz="2800" dirty="0">
              <a:solidFill>
                <a:schemeClr val="tx1"/>
              </a:solidFill>
            </a:endParaRPr>
          </a:p>
        </p:txBody>
      </p:sp>
      <p:sp>
        <p:nvSpPr>
          <p:cNvPr id="7" name="日付プレースホルダー 6"/>
          <p:cNvSpPr>
            <a:spLocks noGrp="1"/>
          </p:cNvSpPr>
          <p:nvPr>
            <p:ph type="dt" sz="half" idx="10"/>
          </p:nvPr>
        </p:nvSpPr>
        <p:spPr/>
        <p:txBody>
          <a:bodyPr/>
          <a:lstStyle/>
          <a:p>
            <a:fld id="{C77ACA2D-CA6E-413B-A74C-240DAAE6EF7C}"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18</a:t>
            </a:fld>
            <a:endParaRPr kumimoji="1" lang="ja-JP" altLang="en-US"/>
          </a:p>
        </p:txBody>
      </p:sp>
    </p:spTree>
    <p:extLst>
      <p:ext uri="{BB962C8B-B14F-4D97-AF65-F5344CB8AC3E}">
        <p14:creationId xmlns:p14="http://schemas.microsoft.com/office/powerpoint/2010/main" val="1518953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678440" y="5342556"/>
            <a:ext cx="7668852" cy="8148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店舗演出は行動的ロイヤリティより、態度的ロイヤリティに影響を与える</a:t>
            </a:r>
          </a:p>
          <a:p>
            <a:pPr algn="ctr"/>
            <a:r>
              <a:rPr lang="ja-JP" altLang="en-US" dirty="0">
                <a:solidFill>
                  <a:schemeClr val="tx1"/>
                </a:solidFill>
              </a:rPr>
              <a:t>→本研究では態度的ロイヤリティに注目する</a:t>
            </a:r>
          </a:p>
        </p:txBody>
      </p:sp>
      <p:sp>
        <p:nvSpPr>
          <p:cNvPr id="4" name="タイトル 3"/>
          <p:cNvSpPr>
            <a:spLocks noGrp="1"/>
          </p:cNvSpPr>
          <p:nvPr>
            <p:ph type="title"/>
          </p:nvPr>
        </p:nvSpPr>
        <p:spPr/>
        <p:txBody>
          <a:bodyPr/>
          <a:lstStyle/>
          <a:p>
            <a:r>
              <a:rPr kumimoji="1" lang="ja-JP" altLang="en-US" dirty="0" smtClean="0"/>
              <a:t>問題意識</a:t>
            </a:r>
            <a:endParaRPr kumimoji="1" lang="ja-JP" altLang="en-US" dirty="0"/>
          </a:p>
        </p:txBody>
      </p:sp>
      <p:sp>
        <p:nvSpPr>
          <p:cNvPr id="5" name="コンテンツ プレースホルダー 4"/>
          <p:cNvSpPr>
            <a:spLocks noGrp="1"/>
          </p:cNvSpPr>
          <p:nvPr>
            <p:ph idx="1"/>
          </p:nvPr>
        </p:nvSpPr>
        <p:spPr>
          <a:xfrm>
            <a:off x="534981" y="1196752"/>
            <a:ext cx="8380362" cy="2160240"/>
          </a:xfrm>
        </p:spPr>
        <p:txBody>
          <a:bodyPr>
            <a:normAutofit fontScale="77500" lnSpcReduction="20000"/>
          </a:bodyPr>
          <a:lstStyle/>
          <a:p>
            <a:pPr marL="0" indent="0">
              <a:buNone/>
            </a:pPr>
            <a:r>
              <a:rPr lang="ja-JP" altLang="en-US" sz="2900" dirty="0" smtClean="0"/>
              <a:t>ロイヤリティ</a:t>
            </a:r>
            <a:r>
              <a:rPr lang="ja-JP" altLang="en-US" sz="2900" dirty="0"/>
              <a:t>に</a:t>
            </a:r>
            <a:r>
              <a:rPr lang="ja-JP" altLang="en-US" sz="2900" dirty="0" smtClean="0"/>
              <a:t>は、態度的ストアロイヤリティと行動的ストアロイヤリティの</a:t>
            </a:r>
            <a:r>
              <a:rPr lang="en-US" altLang="ja-JP" sz="2900" dirty="0" smtClean="0"/>
              <a:t>2</a:t>
            </a:r>
            <a:r>
              <a:rPr lang="ja-JP" altLang="en-US" sz="2900" dirty="0" err="1" smtClean="0"/>
              <a:t>つの</a:t>
            </a:r>
            <a:r>
              <a:rPr lang="ja-JP" altLang="en-US" sz="2900" dirty="0" smtClean="0"/>
              <a:t>側面がある。</a:t>
            </a:r>
            <a:endParaRPr lang="en-US" altLang="ja-JP" sz="2900" dirty="0" smtClean="0"/>
          </a:p>
          <a:p>
            <a:r>
              <a:rPr kumimoji="1" lang="ja-JP" altLang="en-US" sz="2900" dirty="0" smtClean="0"/>
              <a:t>態度的ストアロイヤリティを測定する尺度として、買物満足、店舗に対する態度、今後の利用意図がある。</a:t>
            </a:r>
            <a:endParaRPr kumimoji="1" lang="en-US" altLang="ja-JP" sz="2900" dirty="0" smtClean="0"/>
          </a:p>
          <a:p>
            <a:r>
              <a:rPr lang="ja-JP" altLang="en-US" sz="2900" dirty="0" smtClean="0"/>
              <a:t>行動的ストアロイヤリティを測定する尺度として、利用金額、直近利用度、継続的購買がある。</a:t>
            </a:r>
            <a:endParaRPr kumimoji="1" lang="en-US" altLang="ja-JP" sz="2900" dirty="0" smtClean="0"/>
          </a:p>
          <a:p>
            <a:pPr marL="0" indent="0">
              <a:buNone/>
            </a:pPr>
            <a:r>
              <a:rPr lang="ja-JP" altLang="en-US" sz="2400" dirty="0" smtClean="0"/>
              <a:t>　　　　　　　　　　　　　　　　</a:t>
            </a:r>
            <a:endParaRPr lang="en-US" altLang="ja-JP" sz="2800" b="1" dirty="0"/>
          </a:p>
        </p:txBody>
      </p:sp>
      <p:sp>
        <p:nvSpPr>
          <p:cNvPr id="3" name="テキスト ボックス 2"/>
          <p:cNvSpPr txBox="1"/>
          <p:nvPr/>
        </p:nvSpPr>
        <p:spPr>
          <a:xfrm>
            <a:off x="1979712" y="6277855"/>
            <a:ext cx="6444716" cy="523220"/>
          </a:xfrm>
          <a:prstGeom prst="rect">
            <a:avLst/>
          </a:prstGeom>
          <a:noFill/>
        </p:spPr>
        <p:txBody>
          <a:bodyPr wrap="square" rtlCol="0">
            <a:spAutoFit/>
          </a:bodyPr>
          <a:lstStyle/>
          <a:p>
            <a:r>
              <a:rPr lang="ja-JP" altLang="en-US" sz="1400" dirty="0"/>
              <a:t>峰尾美也子（</a:t>
            </a:r>
            <a:r>
              <a:rPr lang="en-US" altLang="ja-JP" sz="1400" dirty="0"/>
              <a:t>2012</a:t>
            </a:r>
            <a:r>
              <a:rPr lang="ja-JP" altLang="en-US" sz="1400" dirty="0"/>
              <a:t>）「食料品購買における消費者満足とストア・ロイヤルティ」</a:t>
            </a:r>
            <a:r>
              <a:rPr lang="en-US" altLang="ja-JP" sz="1400" dirty="0"/>
              <a:t>『</a:t>
            </a:r>
            <a:r>
              <a:rPr lang="ja-JP" altLang="en-US" sz="1400" dirty="0"/>
              <a:t>経営論集</a:t>
            </a:r>
            <a:r>
              <a:rPr lang="en-US" altLang="ja-JP" sz="1400" dirty="0"/>
              <a:t>』(</a:t>
            </a:r>
            <a:r>
              <a:rPr lang="ja-JP" altLang="en-US" sz="1400" dirty="0"/>
              <a:t>東洋大学</a:t>
            </a:r>
            <a:r>
              <a:rPr lang="en-US" altLang="ja-JP" sz="1400" dirty="0"/>
              <a:t>)(79) </a:t>
            </a:r>
            <a:r>
              <a:rPr lang="en-US" altLang="ja-JP" sz="1400" dirty="0" smtClean="0"/>
              <a:t>61-72</a:t>
            </a:r>
            <a:endParaRPr lang="en-US" altLang="ja-JP" sz="1400" dirty="0"/>
          </a:p>
        </p:txBody>
      </p:sp>
      <p:sp>
        <p:nvSpPr>
          <p:cNvPr id="2" name="日付プレースホルダー 1"/>
          <p:cNvSpPr>
            <a:spLocks noGrp="1"/>
          </p:cNvSpPr>
          <p:nvPr>
            <p:ph type="dt" sz="half" idx="10"/>
          </p:nvPr>
        </p:nvSpPr>
        <p:spPr/>
        <p:txBody>
          <a:bodyPr/>
          <a:lstStyle/>
          <a:p>
            <a:fld id="{C39D07EA-D1DA-486E-89D3-1A00B87186EE}" type="datetime1">
              <a:rPr kumimoji="1" lang="ja-JP" altLang="en-US" smtClean="0"/>
              <a:pPr/>
              <a:t>2014/12/18</a:t>
            </a:fld>
            <a:endParaRPr kumimoji="1" lang="ja-JP" altLang="en-US" dirty="0"/>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19</a:t>
            </a:fld>
            <a:endParaRPr kumimoji="1" lang="ja-JP" altLang="en-US" dirty="0"/>
          </a:p>
        </p:txBody>
      </p:sp>
      <p:sp>
        <p:nvSpPr>
          <p:cNvPr id="8" name="円/楕円 7"/>
          <p:cNvSpPr/>
          <p:nvPr/>
        </p:nvSpPr>
        <p:spPr>
          <a:xfrm>
            <a:off x="1600956" y="4461163"/>
            <a:ext cx="1567334" cy="69837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行動的</a:t>
            </a:r>
            <a:endParaRPr kumimoji="1" lang="en-US" altLang="ja-JP" sz="1400" dirty="0" smtClean="0">
              <a:solidFill>
                <a:schemeClr val="tx1"/>
              </a:solidFill>
            </a:endParaRPr>
          </a:p>
          <a:p>
            <a:pPr algn="ctr"/>
            <a:r>
              <a:rPr lang="ja-JP" altLang="en-US" sz="1400" dirty="0" smtClean="0">
                <a:solidFill>
                  <a:schemeClr val="tx1"/>
                </a:solidFill>
              </a:rPr>
              <a:t>ロイヤリティ</a:t>
            </a:r>
            <a:endParaRPr kumimoji="1" lang="ja-JP" altLang="en-US" sz="1400" dirty="0">
              <a:solidFill>
                <a:schemeClr val="tx1"/>
              </a:solidFill>
            </a:endParaRPr>
          </a:p>
        </p:txBody>
      </p:sp>
      <p:cxnSp>
        <p:nvCxnSpPr>
          <p:cNvPr id="10" name="直線矢印コネクタ 9"/>
          <p:cNvCxnSpPr>
            <a:stCxn id="8" idx="1"/>
          </p:cNvCxnSpPr>
          <p:nvPr/>
        </p:nvCxnSpPr>
        <p:spPr>
          <a:xfrm flipH="1" flipV="1">
            <a:off x="1461968" y="3916338"/>
            <a:ext cx="368519" cy="647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2319500" y="3866361"/>
            <a:ext cx="6287" cy="5948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8" idx="7"/>
          </p:cNvCxnSpPr>
          <p:nvPr/>
        </p:nvCxnSpPr>
        <p:spPr>
          <a:xfrm flipV="1">
            <a:off x="2938759" y="3866360"/>
            <a:ext cx="214047" cy="6970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1022267" y="3485571"/>
            <a:ext cx="796448" cy="4067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金額</a:t>
            </a:r>
            <a:endParaRPr kumimoji="1" lang="ja-JP" altLang="en-US" sz="1600" dirty="0">
              <a:solidFill>
                <a:schemeClr val="tx1"/>
              </a:solidFill>
            </a:endParaRPr>
          </a:p>
        </p:txBody>
      </p:sp>
      <p:sp>
        <p:nvSpPr>
          <p:cNvPr id="22" name="正方形/長方形 21"/>
          <p:cNvSpPr/>
          <p:nvPr/>
        </p:nvSpPr>
        <p:spPr>
          <a:xfrm>
            <a:off x="1921276" y="3485571"/>
            <a:ext cx="796448" cy="4067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回数</a:t>
            </a:r>
            <a:endParaRPr kumimoji="1" lang="ja-JP" altLang="en-US" sz="1600" dirty="0">
              <a:solidFill>
                <a:schemeClr val="tx1"/>
              </a:solidFill>
            </a:endParaRPr>
          </a:p>
        </p:txBody>
      </p:sp>
      <p:sp>
        <p:nvSpPr>
          <p:cNvPr id="23" name="正方形/長方形 22"/>
          <p:cNvSpPr/>
          <p:nvPr/>
        </p:nvSpPr>
        <p:spPr>
          <a:xfrm>
            <a:off x="2831093" y="3485571"/>
            <a:ext cx="796448" cy="4067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購買日</a:t>
            </a:r>
            <a:endParaRPr kumimoji="1" lang="ja-JP" altLang="en-US" sz="1600" dirty="0">
              <a:solidFill>
                <a:schemeClr val="tx1"/>
              </a:solidFill>
            </a:endParaRPr>
          </a:p>
        </p:txBody>
      </p:sp>
      <p:sp>
        <p:nvSpPr>
          <p:cNvPr id="34" name="円/楕円 33"/>
          <p:cNvSpPr/>
          <p:nvPr/>
        </p:nvSpPr>
        <p:spPr>
          <a:xfrm>
            <a:off x="5131530" y="4461163"/>
            <a:ext cx="1567334" cy="69837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態度的</a:t>
            </a:r>
            <a:endParaRPr kumimoji="1" lang="en-US" altLang="ja-JP" sz="1400" dirty="0" smtClean="0">
              <a:solidFill>
                <a:schemeClr val="tx1"/>
              </a:solidFill>
            </a:endParaRPr>
          </a:p>
          <a:p>
            <a:pPr algn="ctr"/>
            <a:r>
              <a:rPr lang="ja-JP" altLang="en-US" sz="1400" dirty="0" smtClean="0">
                <a:solidFill>
                  <a:schemeClr val="tx1"/>
                </a:solidFill>
              </a:rPr>
              <a:t>ロイヤリティ</a:t>
            </a:r>
            <a:endParaRPr kumimoji="1" lang="ja-JP" altLang="en-US" sz="1400" dirty="0">
              <a:solidFill>
                <a:schemeClr val="tx1"/>
              </a:solidFill>
            </a:endParaRPr>
          </a:p>
        </p:txBody>
      </p:sp>
      <p:cxnSp>
        <p:nvCxnSpPr>
          <p:cNvPr id="35" name="直線矢印コネクタ 34"/>
          <p:cNvCxnSpPr/>
          <p:nvPr/>
        </p:nvCxnSpPr>
        <p:spPr>
          <a:xfrm flipH="1" flipV="1">
            <a:off x="4932418" y="3944377"/>
            <a:ext cx="398224" cy="6269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34" idx="0"/>
            <a:endCxn id="40" idx="2"/>
          </p:cNvCxnSpPr>
          <p:nvPr/>
        </p:nvCxnSpPr>
        <p:spPr>
          <a:xfrm flipH="1" flipV="1">
            <a:off x="5906328" y="3931828"/>
            <a:ext cx="8869" cy="529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V="1">
            <a:off x="6508622" y="3952190"/>
            <a:ext cx="380485" cy="6178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正方形/長方形 38"/>
          <p:cNvSpPr/>
          <p:nvPr/>
        </p:nvSpPr>
        <p:spPr>
          <a:xfrm>
            <a:off x="4512866" y="3509583"/>
            <a:ext cx="796448" cy="4067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満足</a:t>
            </a:r>
            <a:endParaRPr kumimoji="1" lang="ja-JP" altLang="en-US" sz="1600" dirty="0">
              <a:solidFill>
                <a:schemeClr val="tx1"/>
              </a:solidFill>
            </a:endParaRPr>
          </a:p>
        </p:txBody>
      </p:sp>
      <p:sp>
        <p:nvSpPr>
          <p:cNvPr id="40" name="正方形/長方形 39"/>
          <p:cNvSpPr/>
          <p:nvPr/>
        </p:nvSpPr>
        <p:spPr>
          <a:xfrm>
            <a:off x="5508104" y="3525074"/>
            <a:ext cx="796448" cy="4067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態度</a:t>
            </a:r>
            <a:endParaRPr kumimoji="1" lang="ja-JP" altLang="en-US" sz="1600" dirty="0">
              <a:solidFill>
                <a:schemeClr val="tx1"/>
              </a:solidFill>
            </a:endParaRPr>
          </a:p>
        </p:txBody>
      </p:sp>
      <p:sp>
        <p:nvSpPr>
          <p:cNvPr id="41" name="正方形/長方形 40"/>
          <p:cNvSpPr/>
          <p:nvPr/>
        </p:nvSpPr>
        <p:spPr>
          <a:xfrm>
            <a:off x="6508622" y="3535864"/>
            <a:ext cx="796448" cy="4067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意図</a:t>
            </a:r>
            <a:endParaRPr kumimoji="1" lang="ja-JP" altLang="en-US" sz="1600" dirty="0">
              <a:solidFill>
                <a:schemeClr val="tx1"/>
              </a:solidFill>
            </a:endParaRPr>
          </a:p>
        </p:txBody>
      </p:sp>
      <p:sp>
        <p:nvSpPr>
          <p:cNvPr id="49" name="右矢印 48"/>
          <p:cNvSpPr/>
          <p:nvPr/>
        </p:nvSpPr>
        <p:spPr>
          <a:xfrm rot="10800000">
            <a:off x="6720598" y="4546244"/>
            <a:ext cx="372496" cy="484632"/>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爆発 1 14"/>
          <p:cNvSpPr/>
          <p:nvPr/>
        </p:nvSpPr>
        <p:spPr>
          <a:xfrm>
            <a:off x="7084039" y="3896121"/>
            <a:ext cx="2059961" cy="1637050"/>
          </a:xfrm>
          <a:prstGeom prst="irregularSeal1">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注目</a:t>
            </a:r>
            <a:endParaRPr kumimoji="1" lang="ja-JP" altLang="en-US" dirty="0">
              <a:solidFill>
                <a:schemeClr val="tx1"/>
              </a:solidFill>
            </a:endParaRPr>
          </a:p>
        </p:txBody>
      </p:sp>
    </p:spTree>
    <p:extLst>
      <p:ext uri="{BB962C8B-B14F-4D97-AF65-F5344CB8AC3E}">
        <p14:creationId xmlns:p14="http://schemas.microsoft.com/office/powerpoint/2010/main" val="163762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kumimoji="1" lang="ja-JP" altLang="en-US" dirty="0" smtClean="0"/>
              <a:t>はじめに</a:t>
            </a:r>
            <a:endParaRPr kumimoji="1" lang="en-US" altLang="ja-JP" dirty="0" smtClean="0"/>
          </a:p>
          <a:p>
            <a:r>
              <a:rPr lang="ja-JP" altLang="en-US" dirty="0" smtClean="0"/>
              <a:t>現状分析</a:t>
            </a:r>
            <a:endParaRPr lang="en-US" altLang="ja-JP" dirty="0" smtClean="0"/>
          </a:p>
          <a:p>
            <a:r>
              <a:rPr lang="ja-JP" altLang="en-US" dirty="0"/>
              <a:t>問題</a:t>
            </a:r>
            <a:r>
              <a:rPr lang="ja-JP" altLang="en-US" dirty="0" smtClean="0"/>
              <a:t>意識</a:t>
            </a:r>
            <a:endParaRPr lang="en-US" altLang="ja-JP" dirty="0" smtClean="0"/>
          </a:p>
          <a:p>
            <a:r>
              <a:rPr lang="ja-JP" altLang="en-US" dirty="0" smtClean="0"/>
              <a:t>研究目的</a:t>
            </a:r>
            <a:endParaRPr lang="en-US" altLang="ja-JP" dirty="0" smtClean="0"/>
          </a:p>
          <a:p>
            <a:r>
              <a:rPr lang="ja-JP" altLang="en-US" dirty="0"/>
              <a:t>仮説</a:t>
            </a:r>
            <a:r>
              <a:rPr lang="ja-JP" altLang="en-US" dirty="0" smtClean="0"/>
              <a:t>導出</a:t>
            </a:r>
            <a:endParaRPr lang="en-US" altLang="ja-JP" dirty="0" smtClean="0"/>
          </a:p>
          <a:p>
            <a:r>
              <a:rPr lang="ja-JP" altLang="en-US" dirty="0" smtClean="0"/>
              <a:t>仮説</a:t>
            </a:r>
            <a:endParaRPr lang="en-US" altLang="ja-JP" dirty="0" smtClean="0"/>
          </a:p>
          <a:p>
            <a:r>
              <a:rPr lang="ja-JP" altLang="en-US" dirty="0"/>
              <a:t>インプリケーション</a:t>
            </a:r>
            <a:endParaRPr lang="en-US" altLang="ja-JP" dirty="0" smtClean="0"/>
          </a:p>
          <a:p>
            <a:r>
              <a:rPr lang="ja-JP" altLang="en-US" dirty="0"/>
              <a:t>参考</a:t>
            </a:r>
            <a:r>
              <a:rPr lang="ja-JP" altLang="en-US" dirty="0" smtClean="0"/>
              <a:t>文献・参考</a:t>
            </a:r>
            <a:r>
              <a:rPr lang="en-US" altLang="ja-JP" dirty="0" smtClean="0"/>
              <a:t>URL</a:t>
            </a:r>
          </a:p>
          <a:p>
            <a:r>
              <a:rPr kumimoji="1" lang="ja-JP" altLang="en-US" dirty="0" smtClean="0"/>
              <a:t>今後の課題</a:t>
            </a:r>
            <a:endParaRPr kumimoji="1" lang="ja-JP" altLang="en-US" dirty="0"/>
          </a:p>
        </p:txBody>
      </p:sp>
      <p:sp>
        <p:nvSpPr>
          <p:cNvPr id="4" name="日付プレースホルダー 3"/>
          <p:cNvSpPr>
            <a:spLocks noGrp="1"/>
          </p:cNvSpPr>
          <p:nvPr>
            <p:ph type="dt" sz="half" idx="10"/>
          </p:nvPr>
        </p:nvSpPr>
        <p:spPr/>
        <p:txBody>
          <a:bodyPr/>
          <a:lstStyle/>
          <a:p>
            <a:fld id="{961EF4B2-347D-4152-8AEF-043952C4CE9B}"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2</a:t>
            </a:fld>
            <a:endParaRPr kumimoji="1" lang="ja-JP" altLang="en-US" dirty="0"/>
          </a:p>
        </p:txBody>
      </p:sp>
    </p:spTree>
    <p:extLst>
      <p:ext uri="{BB962C8B-B14F-4D97-AF65-F5344CB8AC3E}">
        <p14:creationId xmlns:p14="http://schemas.microsoft.com/office/powerpoint/2010/main" val="3679764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323528" y="2132856"/>
            <a:ext cx="8208912" cy="2808312"/>
          </a:xfrm>
          <a:prstGeom prst="rect">
            <a:avLst/>
          </a:prstGeom>
          <a:solidFill>
            <a:srgbClr val="F7F78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457200" y="1600200"/>
            <a:ext cx="8229600" cy="4709120"/>
          </a:xfrm>
        </p:spPr>
        <p:txBody>
          <a:bodyPr>
            <a:normAutofit fontScale="77500" lnSpcReduction="20000"/>
          </a:bodyPr>
          <a:lstStyle/>
          <a:p>
            <a:r>
              <a:rPr kumimoji="1" lang="ja-JP" altLang="en-US" dirty="0" smtClean="0"/>
              <a:t>本研究</a:t>
            </a:r>
            <a:r>
              <a:rPr lang="ja-JP" altLang="en-US" dirty="0"/>
              <a:t>に</a:t>
            </a:r>
            <a:r>
              <a:rPr lang="ja-JP" altLang="en-US" dirty="0" smtClean="0"/>
              <a:t>おける</a:t>
            </a:r>
            <a:endParaRPr lang="en-US" altLang="ja-JP" dirty="0" smtClean="0"/>
          </a:p>
          <a:p>
            <a:pPr marL="0" indent="0">
              <a:buNone/>
            </a:pPr>
            <a:endParaRPr kumimoji="1" lang="en-US" altLang="ja-JP" dirty="0" smtClean="0"/>
          </a:p>
          <a:p>
            <a:pPr marL="0" indent="0">
              <a:buNone/>
            </a:pPr>
            <a:r>
              <a:rPr kumimoji="1" lang="ja-JP" altLang="en-US" b="1" u="sng" dirty="0" smtClean="0"/>
              <a:t>「買い物満足」とは・・・</a:t>
            </a:r>
            <a:endParaRPr kumimoji="1" lang="en-US" altLang="ja-JP" b="1" u="sng" dirty="0" smtClean="0"/>
          </a:p>
          <a:p>
            <a:pPr marL="0" indent="0">
              <a:buNone/>
            </a:pPr>
            <a:r>
              <a:rPr lang="ja-JP" altLang="en-US" dirty="0" smtClean="0"/>
              <a:t>必ず購買に至らなくても、買い物経験を通じて満足すること</a:t>
            </a:r>
            <a:endParaRPr lang="en-US" altLang="ja-JP" dirty="0" smtClean="0"/>
          </a:p>
          <a:p>
            <a:pPr marL="0" indent="0">
              <a:buNone/>
            </a:pPr>
            <a:r>
              <a:rPr lang="ja-JP" altLang="en-US" b="1" u="sng" dirty="0" smtClean="0"/>
              <a:t>「</a:t>
            </a:r>
            <a:r>
              <a:rPr lang="ja-JP" altLang="en-US" b="1" u="sng" dirty="0"/>
              <a:t>店舗</a:t>
            </a:r>
            <a:r>
              <a:rPr lang="ja-JP" altLang="en-US" b="1" u="sng" dirty="0" smtClean="0"/>
              <a:t>に対する態度」とは・・・</a:t>
            </a:r>
            <a:endParaRPr lang="en-US" altLang="ja-JP" b="1" u="sng" dirty="0" smtClean="0"/>
          </a:p>
          <a:p>
            <a:pPr marL="0" indent="0">
              <a:buNone/>
            </a:pPr>
            <a:r>
              <a:rPr lang="ja-JP" altLang="en-US" dirty="0" smtClean="0"/>
              <a:t>好感を得られること</a:t>
            </a:r>
            <a:endParaRPr lang="en-US" altLang="ja-JP" dirty="0" smtClean="0"/>
          </a:p>
          <a:p>
            <a:pPr marL="0" indent="0">
              <a:buNone/>
            </a:pPr>
            <a:r>
              <a:rPr lang="ja-JP" altLang="en-US" b="1" u="sng" dirty="0" smtClean="0"/>
              <a:t>「今後の利用意図」とは・・・</a:t>
            </a:r>
            <a:endParaRPr lang="en-US" altLang="ja-JP" b="1" u="sng" dirty="0" smtClean="0"/>
          </a:p>
          <a:p>
            <a:pPr marL="0" indent="0">
              <a:buNone/>
            </a:pPr>
            <a:r>
              <a:rPr lang="ja-JP" altLang="en-US" dirty="0" smtClean="0"/>
              <a:t>再来店したいと思うこと</a:t>
            </a:r>
            <a:endParaRPr lang="en-US" altLang="ja-JP" dirty="0" smtClean="0"/>
          </a:p>
          <a:p>
            <a:pPr marL="0" indent="0">
              <a:buNone/>
            </a:pPr>
            <a:endParaRPr lang="en-US" altLang="ja-JP" dirty="0" smtClean="0"/>
          </a:p>
          <a:p>
            <a:pPr marL="0" indent="0">
              <a:buNone/>
            </a:pPr>
            <a:endParaRPr lang="en-US" altLang="ja-JP" dirty="0" smtClean="0"/>
          </a:p>
          <a:p>
            <a:pPr marL="0" indent="0">
              <a:buNone/>
            </a:pPr>
            <a:r>
              <a:rPr lang="ja-JP" altLang="en-US" dirty="0" smtClean="0"/>
              <a:t>　　　　　　　　　　　　　　　　　　　　　　　　　と定義する</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p:txBody>
      </p:sp>
      <p:sp>
        <p:nvSpPr>
          <p:cNvPr id="7" name="日付プレースホルダー 6"/>
          <p:cNvSpPr>
            <a:spLocks noGrp="1"/>
          </p:cNvSpPr>
          <p:nvPr>
            <p:ph type="dt" sz="half" idx="10"/>
          </p:nvPr>
        </p:nvSpPr>
        <p:spPr/>
        <p:txBody>
          <a:bodyPr/>
          <a:lstStyle/>
          <a:p>
            <a:fld id="{1B0D7817-C06D-4F82-8C6B-FE3933C6678B}"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20</a:t>
            </a:fld>
            <a:endParaRPr kumimoji="1" lang="ja-JP" altLang="en-US"/>
          </a:p>
        </p:txBody>
      </p:sp>
    </p:spTree>
    <p:extLst>
      <p:ext uri="{BB962C8B-B14F-4D97-AF65-F5344CB8AC3E}">
        <p14:creationId xmlns:p14="http://schemas.microsoft.com/office/powerpoint/2010/main" val="35659909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横巻き 5"/>
          <p:cNvSpPr/>
          <p:nvPr/>
        </p:nvSpPr>
        <p:spPr>
          <a:xfrm>
            <a:off x="395536" y="1484784"/>
            <a:ext cx="8208912" cy="4176464"/>
          </a:xfrm>
          <a:prstGeom prst="horizontalScroll">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コト</a:t>
            </a:r>
            <a:r>
              <a:rPr lang="ja-JP" altLang="en-US" sz="2800" dirty="0" smtClean="0">
                <a:solidFill>
                  <a:schemeClr val="tx1"/>
                </a:solidFill>
              </a:rPr>
              <a:t>喚起を仕掛ける店舗において</a:t>
            </a:r>
            <a:endParaRPr lang="en-US" altLang="ja-JP" sz="2800" dirty="0" smtClean="0">
              <a:solidFill>
                <a:schemeClr val="tx1"/>
              </a:solidFill>
            </a:endParaRPr>
          </a:p>
          <a:p>
            <a:pPr algn="ctr"/>
            <a:r>
              <a:rPr lang="ja-JP" altLang="en-US" sz="2800" dirty="0" smtClean="0">
                <a:solidFill>
                  <a:schemeClr val="tx1"/>
                </a:solidFill>
              </a:rPr>
              <a:t>消費者に高揚感を与える店舗演出の要素を</a:t>
            </a:r>
            <a:endParaRPr lang="en-US" altLang="ja-JP" sz="2800" dirty="0" smtClean="0">
              <a:solidFill>
                <a:schemeClr val="tx1"/>
              </a:solidFill>
            </a:endParaRPr>
          </a:p>
          <a:p>
            <a:pPr algn="ctr"/>
            <a:r>
              <a:rPr lang="ja-JP" altLang="en-US" sz="2800" dirty="0" smtClean="0">
                <a:solidFill>
                  <a:schemeClr val="tx1"/>
                </a:solidFill>
              </a:rPr>
              <a:t>明らかにし、態度的ストアロイヤリティへの</a:t>
            </a:r>
            <a:endParaRPr lang="en-US" altLang="ja-JP" sz="2800" dirty="0" smtClean="0">
              <a:solidFill>
                <a:schemeClr val="tx1"/>
              </a:solidFill>
            </a:endParaRPr>
          </a:p>
          <a:p>
            <a:pPr algn="ctr"/>
            <a:r>
              <a:rPr lang="ja-JP" altLang="en-US" sz="2800" dirty="0" smtClean="0">
                <a:solidFill>
                  <a:schemeClr val="tx1"/>
                </a:solidFill>
              </a:rPr>
              <a:t>繋がりを探る</a:t>
            </a:r>
            <a:endParaRPr lang="en-US" altLang="ja-JP" sz="2800" dirty="0" smtClean="0">
              <a:solidFill>
                <a:schemeClr val="tx1"/>
              </a:solidFill>
            </a:endParaRPr>
          </a:p>
        </p:txBody>
      </p:sp>
      <p:sp>
        <p:nvSpPr>
          <p:cNvPr id="2" name="タイトル 1"/>
          <p:cNvSpPr>
            <a:spLocks noGrp="1"/>
          </p:cNvSpPr>
          <p:nvPr>
            <p:ph type="title"/>
          </p:nvPr>
        </p:nvSpPr>
        <p:spPr>
          <a:xfrm>
            <a:off x="457200" y="319623"/>
            <a:ext cx="8229600" cy="1143000"/>
          </a:xfrm>
        </p:spPr>
        <p:txBody>
          <a:bodyPr/>
          <a:lstStyle/>
          <a:p>
            <a:r>
              <a:rPr kumimoji="1" lang="ja-JP" altLang="en-US" dirty="0" smtClean="0"/>
              <a:t>研究目的</a:t>
            </a:r>
            <a:endParaRPr kumimoji="1" lang="ja-JP" altLang="en-US" dirty="0"/>
          </a:p>
        </p:txBody>
      </p:sp>
      <p:sp>
        <p:nvSpPr>
          <p:cNvPr id="3" name="日付プレースホルダー 2"/>
          <p:cNvSpPr>
            <a:spLocks noGrp="1"/>
          </p:cNvSpPr>
          <p:nvPr>
            <p:ph type="dt" sz="half" idx="10"/>
          </p:nvPr>
        </p:nvSpPr>
        <p:spPr/>
        <p:txBody>
          <a:bodyPr/>
          <a:lstStyle/>
          <a:p>
            <a:fld id="{543CFD54-D8C7-45F6-8C3E-BB3B58981D46}" type="datetime1">
              <a:rPr kumimoji="1" lang="ja-JP" altLang="en-US" smtClean="0"/>
              <a:pPr/>
              <a:t>2014/12/18</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21</a:t>
            </a:fld>
            <a:endParaRPr kumimoji="1" lang="ja-JP" altLang="en-US"/>
          </a:p>
        </p:txBody>
      </p:sp>
    </p:spTree>
    <p:extLst>
      <p:ext uri="{BB962C8B-B14F-4D97-AF65-F5344CB8AC3E}">
        <p14:creationId xmlns:p14="http://schemas.microsoft.com/office/powerpoint/2010/main" val="20860115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研究対象の設定</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800" u="sng" dirty="0" smtClean="0"/>
              <a:t>実地調査より</a:t>
            </a:r>
            <a:endParaRPr lang="en-US" altLang="ja-JP" sz="2800" u="sng" dirty="0"/>
          </a:p>
          <a:p>
            <a:r>
              <a:rPr kumimoji="1" lang="ja-JP" altLang="en-US" sz="2400" dirty="0" smtClean="0"/>
              <a:t>店内にいた顧客は若年層の男女が多かった</a:t>
            </a:r>
            <a:endParaRPr kumimoji="1" lang="en-US" altLang="ja-JP" sz="2400" dirty="0" smtClean="0"/>
          </a:p>
          <a:p>
            <a:r>
              <a:rPr lang="ja-JP" altLang="en-US" sz="2400" dirty="0" smtClean="0"/>
              <a:t>若い世代は時間をかけて全コーナーを回っている人が多かった</a:t>
            </a:r>
            <a:endParaRPr kumimoji="1" lang="en-US" altLang="ja-JP" sz="2400" dirty="0" smtClean="0"/>
          </a:p>
          <a:p>
            <a:endParaRPr kumimoji="1" lang="en-US" altLang="ja-JP" sz="2400" dirty="0" smtClean="0"/>
          </a:p>
        </p:txBody>
      </p:sp>
      <p:sp>
        <p:nvSpPr>
          <p:cNvPr id="4" name="日付プレースホルダー 3"/>
          <p:cNvSpPr>
            <a:spLocks noGrp="1"/>
          </p:cNvSpPr>
          <p:nvPr>
            <p:ph type="dt" sz="half" idx="10"/>
          </p:nvPr>
        </p:nvSpPr>
        <p:spPr/>
        <p:txBody>
          <a:bodyPr/>
          <a:lstStyle/>
          <a:p>
            <a:fld id="{0707E111-3D0A-4510-AC33-54B9FC899287}"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22</a:t>
            </a:fld>
            <a:endParaRPr kumimoji="1" lang="ja-JP" altLang="en-US"/>
          </a:p>
        </p:txBody>
      </p:sp>
      <p:sp>
        <p:nvSpPr>
          <p:cNvPr id="6" name="角丸四角形 5"/>
          <p:cNvSpPr/>
          <p:nvPr/>
        </p:nvSpPr>
        <p:spPr>
          <a:xfrm>
            <a:off x="1747049" y="3573016"/>
            <a:ext cx="5832648" cy="151216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dirty="0" smtClean="0">
                <a:solidFill>
                  <a:schemeClr val="tx1"/>
                </a:solidFill>
              </a:rPr>
              <a:t>10</a:t>
            </a:r>
            <a:r>
              <a:rPr kumimoji="1" lang="ja-JP" altLang="en-US" sz="3200" dirty="0" smtClean="0">
                <a:solidFill>
                  <a:schemeClr val="tx1"/>
                </a:solidFill>
              </a:rPr>
              <a:t>～</a:t>
            </a:r>
            <a:r>
              <a:rPr kumimoji="1" lang="en-US" altLang="ja-JP" sz="3200" dirty="0" smtClean="0">
                <a:solidFill>
                  <a:schemeClr val="tx1"/>
                </a:solidFill>
              </a:rPr>
              <a:t>20</a:t>
            </a:r>
            <a:r>
              <a:rPr kumimoji="1" lang="ja-JP" altLang="en-US" sz="3200" dirty="0" smtClean="0">
                <a:solidFill>
                  <a:schemeClr val="tx1"/>
                </a:solidFill>
              </a:rPr>
              <a:t>代の男女</a:t>
            </a:r>
            <a:endParaRPr kumimoji="1" lang="ja-JP" altLang="en-US" sz="3200" dirty="0">
              <a:solidFill>
                <a:schemeClr val="tx1"/>
              </a:solidFill>
            </a:endParaRPr>
          </a:p>
        </p:txBody>
      </p:sp>
      <p:pic>
        <p:nvPicPr>
          <p:cNvPr id="1027" name="Picture 3" descr="C:\Users\s13101201515\AppData\Local\Microsoft\Windows\Temporary Internet Files\Content.IE5\CWTA9U0B\MC90039102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4725144"/>
            <a:ext cx="1800200" cy="16561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s13101201515\AppData\Local\Microsoft\Windows\Temporary Internet Files\Content.IE5\CWTA9U0B\MC90039102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4653136"/>
            <a:ext cx="1800200"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85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sp>
        <p:nvSpPr>
          <p:cNvPr id="4" name="日付プレースホルダー 3"/>
          <p:cNvSpPr>
            <a:spLocks noGrp="1"/>
          </p:cNvSpPr>
          <p:nvPr>
            <p:ph type="dt" sz="half" idx="10"/>
          </p:nvPr>
        </p:nvSpPr>
        <p:spPr/>
        <p:txBody>
          <a:bodyPr/>
          <a:lstStyle/>
          <a:p>
            <a:fld id="{1A2A3B3D-3B1F-436B-84CB-1FC7FBD197E2}"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23</a:t>
            </a:fld>
            <a:endParaRPr kumimoji="1" lang="ja-JP" altLang="en-US" dirty="0"/>
          </a:p>
        </p:txBody>
      </p:sp>
      <p:sp>
        <p:nvSpPr>
          <p:cNvPr id="6" name="正方形/長方形 5"/>
          <p:cNvSpPr/>
          <p:nvPr/>
        </p:nvSpPr>
        <p:spPr>
          <a:xfrm>
            <a:off x="1259632" y="2348880"/>
            <a:ext cx="2088232" cy="100811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高揚感</a:t>
            </a:r>
            <a:endParaRPr kumimoji="1" lang="ja-JP" altLang="en-US" dirty="0">
              <a:solidFill>
                <a:schemeClr val="tx1"/>
              </a:solidFill>
            </a:endParaRPr>
          </a:p>
        </p:txBody>
      </p:sp>
      <p:sp>
        <p:nvSpPr>
          <p:cNvPr id="7" name="右矢印 6"/>
          <p:cNvSpPr/>
          <p:nvPr/>
        </p:nvSpPr>
        <p:spPr>
          <a:xfrm>
            <a:off x="3707904" y="2476618"/>
            <a:ext cx="1737344" cy="774086"/>
          </a:xfrm>
          <a:prstGeom prst="rightArrow">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プロセス</a:t>
            </a:r>
            <a:endParaRPr kumimoji="1" lang="ja-JP" altLang="en-US" dirty="0">
              <a:solidFill>
                <a:schemeClr val="tx1"/>
              </a:solidFill>
            </a:endParaRPr>
          </a:p>
        </p:txBody>
      </p:sp>
      <p:sp>
        <p:nvSpPr>
          <p:cNvPr id="9" name="正方形/長方形 8"/>
          <p:cNvSpPr/>
          <p:nvPr/>
        </p:nvSpPr>
        <p:spPr>
          <a:xfrm>
            <a:off x="5724128" y="2348880"/>
            <a:ext cx="2016224" cy="100811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態度的ロイヤリティ</a:t>
            </a:r>
            <a:endParaRPr kumimoji="1" lang="ja-JP" altLang="en-US" dirty="0">
              <a:solidFill>
                <a:schemeClr val="tx1"/>
              </a:solidFill>
            </a:endParaRPr>
          </a:p>
        </p:txBody>
      </p:sp>
      <p:pic>
        <p:nvPicPr>
          <p:cNvPr id="6146" name="Picture 2" descr="C:\Users\s13101203416\AppData\Local\Microsoft\Windows\Temporary Internet Files\Content.IE5\NPIFKX19\MC90044190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4722" y="4725144"/>
            <a:ext cx="1041868" cy="1231102"/>
          </a:xfrm>
          <a:prstGeom prst="rect">
            <a:avLst/>
          </a:prstGeom>
          <a:noFill/>
          <a:extLst>
            <a:ext uri="{909E8E84-426E-40DD-AFC4-6F175D3DCCD1}">
              <a14:hiddenFill xmlns:a14="http://schemas.microsoft.com/office/drawing/2010/main">
                <a:solidFill>
                  <a:srgbClr val="FFFFFF"/>
                </a:solidFill>
              </a14:hiddenFill>
            </a:ext>
          </a:extLst>
        </p:spPr>
      </p:pic>
      <p:sp>
        <p:nvSpPr>
          <p:cNvPr id="14" name="雲形吹き出し 13"/>
          <p:cNvSpPr/>
          <p:nvPr/>
        </p:nvSpPr>
        <p:spPr>
          <a:xfrm>
            <a:off x="2046242" y="3861048"/>
            <a:ext cx="6558206" cy="1512168"/>
          </a:xfrm>
          <a:prstGeom prst="cloudCallout">
            <a:avLst>
              <a:gd name="adj1" fmla="val -12302"/>
              <a:gd name="adj2" fmla="val -86624"/>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solidFill>
              </a:rPr>
              <a:t>高揚感が態度的ロイヤリティにつながる過程において</a:t>
            </a:r>
            <a:r>
              <a:rPr lang="ja-JP" altLang="en-US" b="1" dirty="0" smtClean="0">
                <a:solidFill>
                  <a:schemeClr val="tx1"/>
                </a:solidFill>
              </a:rPr>
              <a:t>、</a:t>
            </a:r>
            <a:r>
              <a:rPr lang="ja-JP" altLang="en-US" b="1" dirty="0" smtClean="0">
                <a:solidFill>
                  <a:srgbClr val="FF0000"/>
                </a:solidFill>
              </a:rPr>
              <a:t>感性的</a:t>
            </a:r>
            <a:r>
              <a:rPr lang="ja-JP" altLang="en-US" b="1" dirty="0">
                <a:solidFill>
                  <a:srgbClr val="FF0000"/>
                </a:solidFill>
              </a:rPr>
              <a:t>価値・経験価値</a:t>
            </a:r>
            <a:r>
              <a:rPr lang="ja-JP" altLang="en-US" b="1" dirty="0">
                <a:solidFill>
                  <a:schemeClr val="tx1"/>
                </a:solidFill>
              </a:rPr>
              <a:t>が要因になるのではないか？</a:t>
            </a:r>
          </a:p>
        </p:txBody>
      </p:sp>
    </p:spTree>
    <p:extLst>
      <p:ext uri="{BB962C8B-B14F-4D97-AF65-F5344CB8AC3E}">
        <p14:creationId xmlns:p14="http://schemas.microsoft.com/office/powerpoint/2010/main" val="20514635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7" name="テキスト ボックス 6"/>
          <p:cNvSpPr txBox="1"/>
          <p:nvPr/>
        </p:nvSpPr>
        <p:spPr>
          <a:xfrm>
            <a:off x="1596021" y="5918813"/>
            <a:ext cx="7139136" cy="584775"/>
          </a:xfrm>
          <a:prstGeom prst="rect">
            <a:avLst/>
          </a:prstGeom>
          <a:noFill/>
        </p:spPr>
        <p:txBody>
          <a:bodyPr wrap="square" rtlCol="0">
            <a:spAutoFit/>
          </a:bodyPr>
          <a:lstStyle/>
          <a:p>
            <a:r>
              <a:rPr lang="ja-JP" altLang="en-US" sz="1600" dirty="0" smtClean="0">
                <a:hlinkClick r:id="rId2"/>
              </a:rPr>
              <a:t>経済産業省</a:t>
            </a:r>
            <a:r>
              <a:rPr lang="en-US" altLang="ja-JP" sz="1600" dirty="0" smtClean="0">
                <a:hlinkClick r:id="rId2"/>
              </a:rPr>
              <a:t>http</a:t>
            </a:r>
            <a:r>
              <a:rPr lang="en-US" altLang="ja-JP" sz="1600" dirty="0">
                <a:hlinkClick r:id="rId2"/>
              </a:rPr>
              <a:t>://</a:t>
            </a:r>
            <a:r>
              <a:rPr lang="en-US" altLang="ja-JP" sz="1600" dirty="0" smtClean="0">
                <a:hlinkClick r:id="rId2"/>
              </a:rPr>
              <a:t>www.meti.go.jp/committee/materials/downloadfiles/g70406a01j.pdf</a:t>
            </a:r>
            <a:endParaRPr lang="en-US" altLang="ja-JP" sz="1600" dirty="0" smtClean="0"/>
          </a:p>
        </p:txBody>
      </p:sp>
      <p:sp>
        <p:nvSpPr>
          <p:cNvPr id="6" name="正方形/長方形 5"/>
          <p:cNvSpPr/>
          <p:nvPr/>
        </p:nvSpPr>
        <p:spPr>
          <a:xfrm>
            <a:off x="471029" y="1268760"/>
            <a:ext cx="2592288" cy="720080"/>
          </a:xfrm>
          <a:prstGeom prst="rect">
            <a:avLst/>
          </a:prstGeom>
          <a:solidFill>
            <a:srgbClr val="FF9999"/>
          </a:solid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感性価値</a:t>
            </a:r>
            <a:endParaRPr kumimoji="1" lang="ja-JP" altLang="en-US" dirty="0">
              <a:solidFill>
                <a:schemeClr val="tx1"/>
              </a:solidFill>
            </a:endParaRPr>
          </a:p>
        </p:txBody>
      </p:sp>
      <p:sp>
        <p:nvSpPr>
          <p:cNvPr id="8" name="日付プレースホルダー 7"/>
          <p:cNvSpPr>
            <a:spLocks noGrp="1"/>
          </p:cNvSpPr>
          <p:nvPr>
            <p:ph type="dt" sz="half" idx="10"/>
          </p:nvPr>
        </p:nvSpPr>
        <p:spPr/>
        <p:txBody>
          <a:bodyPr/>
          <a:lstStyle/>
          <a:p>
            <a:fld id="{941341DC-B356-4D34-9630-65FB21E39F0E}" type="datetime1">
              <a:rPr kumimoji="1" lang="ja-JP" altLang="en-US" smtClean="0"/>
              <a:pPr/>
              <a:t>2014/12/18</a:t>
            </a:fld>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24</a:t>
            </a:fld>
            <a:endParaRPr kumimoji="1" lang="ja-JP" altLang="en-US"/>
          </a:p>
        </p:txBody>
      </p:sp>
      <p:sp>
        <p:nvSpPr>
          <p:cNvPr id="5" name="横巻き 4"/>
          <p:cNvSpPr/>
          <p:nvPr/>
        </p:nvSpPr>
        <p:spPr>
          <a:xfrm>
            <a:off x="539552" y="1772816"/>
            <a:ext cx="7879501" cy="3384376"/>
          </a:xfrm>
          <a:prstGeom prst="horizont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・生活者の感性に働きかけ、感動や共感</a:t>
            </a:r>
            <a:r>
              <a:rPr lang="ja-JP" altLang="en-US" sz="2000" dirty="0" smtClean="0">
                <a:solidFill>
                  <a:schemeClr val="tx1"/>
                </a:solidFill>
              </a:rPr>
              <a:t>を</a:t>
            </a:r>
            <a:endParaRPr lang="en-US" altLang="ja-JP" sz="2000" dirty="0" smtClean="0">
              <a:solidFill>
                <a:schemeClr val="tx1"/>
              </a:solidFill>
            </a:endParaRPr>
          </a:p>
          <a:p>
            <a:pPr algn="ctr"/>
            <a:r>
              <a:rPr lang="ja-JP" altLang="en-US" sz="2000" dirty="0" smtClean="0">
                <a:solidFill>
                  <a:schemeClr val="tx1"/>
                </a:solidFill>
              </a:rPr>
              <a:t>得る</a:t>
            </a:r>
            <a:r>
              <a:rPr lang="ja-JP" altLang="en-US" sz="2000" dirty="0">
                <a:solidFill>
                  <a:schemeClr val="tx1"/>
                </a:solidFill>
              </a:rPr>
              <a:t>ことによって顕在化する価値</a:t>
            </a:r>
          </a:p>
          <a:p>
            <a:pPr algn="ctr"/>
            <a:r>
              <a:rPr lang="ja-JP" altLang="en-US" sz="2000" dirty="0">
                <a:solidFill>
                  <a:schemeClr val="tx1"/>
                </a:solidFill>
              </a:rPr>
              <a:t>・「ストーリー」や「メッセージ」を持ったものと</a:t>
            </a:r>
            <a:r>
              <a:rPr lang="ja-JP" altLang="en-US" sz="2000" dirty="0" smtClean="0">
                <a:solidFill>
                  <a:schemeClr val="tx1"/>
                </a:solidFill>
              </a:rPr>
              <a:t>して</a:t>
            </a:r>
            <a:endParaRPr lang="en-US" altLang="ja-JP" sz="2000" dirty="0" smtClean="0">
              <a:solidFill>
                <a:schemeClr val="tx1"/>
              </a:solidFill>
            </a:endParaRPr>
          </a:p>
          <a:p>
            <a:pPr algn="ctr"/>
            <a:r>
              <a:rPr lang="ja-JP" altLang="en-US" sz="2000" dirty="0" smtClean="0">
                <a:solidFill>
                  <a:schemeClr val="tx1"/>
                </a:solidFill>
              </a:rPr>
              <a:t>「</a:t>
            </a:r>
            <a:r>
              <a:rPr lang="ja-JP" altLang="en-US" sz="2000" dirty="0">
                <a:solidFill>
                  <a:schemeClr val="tx1"/>
                </a:solidFill>
              </a:rPr>
              <a:t>可視化」</a:t>
            </a:r>
            <a:r>
              <a:rPr lang="ja-JP" altLang="en-US" sz="2000" dirty="0" smtClean="0">
                <a:solidFill>
                  <a:schemeClr val="tx1"/>
                </a:solidFill>
              </a:rPr>
              <a:t>され（</a:t>
            </a:r>
            <a:r>
              <a:rPr lang="ja-JP" altLang="en-US" sz="2000" dirty="0">
                <a:solidFill>
                  <a:schemeClr val="tx1"/>
                </a:solidFill>
              </a:rPr>
              <a:t>もの語り） </a:t>
            </a:r>
            <a:r>
              <a:rPr lang="ja-JP" altLang="en-US" sz="2000" dirty="0" smtClean="0">
                <a:solidFill>
                  <a:schemeClr val="tx1"/>
                </a:solidFill>
              </a:rPr>
              <a:t>、これが生活者に</a:t>
            </a:r>
            <a:endParaRPr lang="en-US" altLang="ja-JP" sz="2000" dirty="0" smtClean="0">
              <a:solidFill>
                <a:schemeClr val="tx1"/>
              </a:solidFill>
            </a:endParaRPr>
          </a:p>
          <a:p>
            <a:pPr algn="ctr"/>
            <a:r>
              <a:rPr lang="ja-JP" altLang="en-US" sz="2000" dirty="0" smtClean="0">
                <a:solidFill>
                  <a:srgbClr val="FF0000"/>
                </a:solidFill>
              </a:rPr>
              <a:t>驚き・わくわく感・どきどき感・爽快感・充足感・</a:t>
            </a:r>
            <a:endParaRPr lang="en-US" altLang="ja-JP" sz="2000" dirty="0" smtClean="0">
              <a:solidFill>
                <a:srgbClr val="FF0000"/>
              </a:solidFill>
            </a:endParaRPr>
          </a:p>
          <a:p>
            <a:pPr algn="ctr"/>
            <a:r>
              <a:rPr lang="ja-JP" altLang="en-US" sz="2000" dirty="0" smtClean="0">
                <a:solidFill>
                  <a:srgbClr val="FF0000"/>
                </a:solidFill>
              </a:rPr>
              <a:t>信頼感・納得感・安らぎ・癒しなど</a:t>
            </a:r>
            <a:endParaRPr lang="en-US" altLang="ja-JP" sz="2000" dirty="0" smtClean="0">
              <a:solidFill>
                <a:srgbClr val="FF0000"/>
              </a:solidFill>
            </a:endParaRPr>
          </a:p>
          <a:p>
            <a:pPr algn="ctr"/>
            <a:r>
              <a:rPr lang="ja-JP" altLang="en-US" sz="2000" dirty="0" smtClean="0">
                <a:solidFill>
                  <a:schemeClr val="tx1"/>
                </a:solidFill>
              </a:rPr>
              <a:t>「</a:t>
            </a:r>
            <a:r>
              <a:rPr lang="ja-JP" altLang="en-US" sz="2000" dirty="0">
                <a:solidFill>
                  <a:schemeClr val="tx1"/>
                </a:solidFill>
              </a:rPr>
              <a:t>感動」や「共感」をもって</a:t>
            </a:r>
            <a:r>
              <a:rPr lang="ja-JP" altLang="en-US" sz="2000" dirty="0" smtClean="0">
                <a:solidFill>
                  <a:schemeClr val="tx1"/>
                </a:solidFill>
              </a:rPr>
              <a:t>受け止められる</a:t>
            </a:r>
            <a:endParaRPr lang="ja-JP" altLang="en-US" sz="2000" dirty="0">
              <a:solidFill>
                <a:schemeClr val="tx1"/>
              </a:solidFill>
            </a:endParaRPr>
          </a:p>
          <a:p>
            <a:pPr algn="ctr"/>
            <a:endParaRPr lang="ja-JP" altLang="en-US" dirty="0"/>
          </a:p>
        </p:txBody>
      </p:sp>
    </p:spTree>
    <p:extLst>
      <p:ext uri="{BB962C8B-B14F-4D97-AF65-F5344CB8AC3E}">
        <p14:creationId xmlns:p14="http://schemas.microsoft.com/office/powerpoint/2010/main" val="24008193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6915" y="260648"/>
            <a:ext cx="8229600" cy="1143000"/>
          </a:xfrm>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a:xfrm>
            <a:off x="323528" y="1484784"/>
            <a:ext cx="8363272" cy="4320479"/>
          </a:xfrm>
        </p:spPr>
        <p:txBody>
          <a:bodyPr>
            <a:normAutofit/>
          </a:bodyPr>
          <a:lstStyle/>
          <a:p>
            <a:pPr marL="0" indent="0">
              <a:buNone/>
            </a:pPr>
            <a:endParaRPr lang="en-US" altLang="ja-JP" dirty="0" smtClean="0"/>
          </a:p>
          <a:p>
            <a:endParaRPr lang="en-US" altLang="ja-JP" sz="2600" dirty="0" smtClean="0"/>
          </a:p>
        </p:txBody>
      </p:sp>
      <p:sp>
        <p:nvSpPr>
          <p:cNvPr id="6" name="正方形/長方形 5"/>
          <p:cNvSpPr/>
          <p:nvPr/>
        </p:nvSpPr>
        <p:spPr>
          <a:xfrm>
            <a:off x="436915" y="1556792"/>
            <a:ext cx="2592288" cy="720080"/>
          </a:xfrm>
          <a:prstGeom prst="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経験価値</a:t>
            </a:r>
            <a:endParaRPr kumimoji="1" lang="ja-JP" altLang="en-US" sz="2000" b="1" dirty="0">
              <a:solidFill>
                <a:schemeClr val="tx1"/>
              </a:solidFill>
            </a:endParaRPr>
          </a:p>
        </p:txBody>
      </p:sp>
      <p:sp>
        <p:nvSpPr>
          <p:cNvPr id="8" name="日付プレースホルダー 7"/>
          <p:cNvSpPr>
            <a:spLocks noGrp="1"/>
          </p:cNvSpPr>
          <p:nvPr>
            <p:ph type="dt" sz="half" idx="10"/>
          </p:nvPr>
        </p:nvSpPr>
        <p:spPr/>
        <p:txBody>
          <a:bodyPr/>
          <a:lstStyle/>
          <a:p>
            <a:fld id="{92B431C5-0BB4-41CB-AEB6-E764246FB725}" type="datetime1">
              <a:rPr kumimoji="1" lang="ja-JP" altLang="en-US" smtClean="0"/>
              <a:pPr/>
              <a:t>2014/12/18</a:t>
            </a:fld>
            <a:endParaRPr kumimoji="1" lang="ja-JP" altLang="en-US"/>
          </a:p>
        </p:txBody>
      </p:sp>
      <p:sp>
        <p:nvSpPr>
          <p:cNvPr id="11" name="スライド番号プレースホルダー 10"/>
          <p:cNvSpPr>
            <a:spLocks noGrp="1"/>
          </p:cNvSpPr>
          <p:nvPr>
            <p:ph type="sldNum" sz="quarter" idx="12"/>
          </p:nvPr>
        </p:nvSpPr>
        <p:spPr/>
        <p:txBody>
          <a:bodyPr/>
          <a:lstStyle/>
          <a:p>
            <a:fld id="{68691123-A5AB-4645-B0D7-55A7CED11FCE}" type="slidenum">
              <a:rPr kumimoji="1" lang="ja-JP" altLang="en-US" smtClean="0"/>
              <a:pPr/>
              <a:t>25</a:t>
            </a:fld>
            <a:endParaRPr kumimoji="1" lang="ja-JP" altLang="en-US"/>
          </a:p>
        </p:txBody>
      </p:sp>
      <p:sp>
        <p:nvSpPr>
          <p:cNvPr id="7" name="横巻き 6"/>
          <p:cNvSpPr/>
          <p:nvPr/>
        </p:nvSpPr>
        <p:spPr>
          <a:xfrm>
            <a:off x="450911" y="2276872"/>
            <a:ext cx="7992888" cy="2664296"/>
          </a:xfrm>
          <a:prstGeom prst="horizont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製品やサービスそのものの持つ物質的・金銭的な価値では</a:t>
            </a:r>
            <a:r>
              <a:rPr lang="ja-JP" altLang="en-US" sz="2000" dirty="0" smtClean="0">
                <a:solidFill>
                  <a:schemeClr val="tx1"/>
                </a:solidFill>
              </a:rPr>
              <a:t>なく</a:t>
            </a:r>
            <a:endParaRPr lang="en-US" altLang="ja-JP" sz="2000" dirty="0">
              <a:solidFill>
                <a:schemeClr val="tx1"/>
              </a:solidFill>
            </a:endParaRPr>
          </a:p>
          <a:p>
            <a:pPr algn="ctr"/>
            <a:r>
              <a:rPr lang="ja-JP" altLang="en-US" sz="2000" dirty="0" smtClean="0">
                <a:solidFill>
                  <a:schemeClr val="tx1"/>
                </a:solidFill>
              </a:rPr>
              <a:t>その</a:t>
            </a:r>
            <a:r>
              <a:rPr lang="ja-JP" altLang="en-US" sz="2000" dirty="0">
                <a:solidFill>
                  <a:schemeClr val="tx1"/>
                </a:solidFill>
              </a:rPr>
              <a:t>利用経験を通じて得られる効果や</a:t>
            </a:r>
            <a:r>
              <a:rPr lang="ja-JP" altLang="en-US" sz="2000" dirty="0">
                <a:solidFill>
                  <a:srgbClr val="FF0000"/>
                </a:solidFill>
              </a:rPr>
              <a:t>感動、満足感</a:t>
            </a:r>
            <a:r>
              <a:rPr lang="ja-JP" altLang="en-US" sz="2000" dirty="0">
                <a:solidFill>
                  <a:schemeClr val="tx1"/>
                </a:solidFill>
              </a:rPr>
              <a:t>と</a:t>
            </a:r>
            <a:r>
              <a:rPr lang="ja-JP" altLang="en-US" sz="2000" dirty="0" smtClean="0">
                <a:solidFill>
                  <a:schemeClr val="tx1"/>
                </a:solidFill>
              </a:rPr>
              <a:t>いった</a:t>
            </a:r>
            <a:endParaRPr lang="en-US" altLang="ja-JP" sz="2000" dirty="0" smtClean="0">
              <a:solidFill>
                <a:schemeClr val="tx1"/>
              </a:solidFill>
            </a:endParaRPr>
          </a:p>
          <a:p>
            <a:pPr algn="ctr"/>
            <a:r>
              <a:rPr lang="ja-JP" altLang="en-US" sz="2000" dirty="0" smtClean="0">
                <a:solidFill>
                  <a:schemeClr val="tx1"/>
                </a:solidFill>
              </a:rPr>
              <a:t>心理的</a:t>
            </a:r>
            <a:r>
              <a:rPr lang="ja-JP" altLang="en-US" sz="2000" dirty="0">
                <a:solidFill>
                  <a:schemeClr val="tx1"/>
                </a:solidFill>
              </a:rPr>
              <a:t>・感覚的な価値のこと</a:t>
            </a:r>
          </a:p>
        </p:txBody>
      </p:sp>
      <p:sp>
        <p:nvSpPr>
          <p:cNvPr id="4" name="テキスト ボックス 3"/>
          <p:cNvSpPr txBox="1"/>
          <p:nvPr/>
        </p:nvSpPr>
        <p:spPr>
          <a:xfrm>
            <a:off x="2843808" y="5661248"/>
            <a:ext cx="5976664" cy="800219"/>
          </a:xfrm>
          <a:prstGeom prst="rect">
            <a:avLst/>
          </a:prstGeom>
          <a:noFill/>
        </p:spPr>
        <p:txBody>
          <a:bodyPr wrap="square" rtlCol="0">
            <a:spAutoFit/>
          </a:bodyPr>
          <a:lstStyle/>
          <a:p>
            <a:r>
              <a:rPr lang="ja-JP" altLang="en-US" sz="1400" dirty="0" smtClean="0">
                <a:hlinkClick r:id="rId2"/>
              </a:rPr>
              <a:t>マーケティング用語集</a:t>
            </a:r>
            <a:endParaRPr lang="en-US" altLang="ja-JP" sz="1400" dirty="0" smtClean="0">
              <a:hlinkClick r:id="rId2"/>
            </a:endParaRPr>
          </a:p>
          <a:p>
            <a:r>
              <a:rPr lang="en-US" altLang="ja-JP" sz="1400" dirty="0" smtClean="0">
                <a:hlinkClick r:id="rId2"/>
              </a:rPr>
              <a:t>http</a:t>
            </a:r>
            <a:r>
              <a:rPr lang="en-US" altLang="ja-JP" sz="1400" dirty="0">
                <a:hlinkClick r:id="rId2"/>
              </a:rPr>
              <a:t>://</a:t>
            </a:r>
            <a:r>
              <a:rPr lang="en-US" altLang="ja-JP" sz="1400" dirty="0" smtClean="0">
                <a:hlinkClick r:id="rId2"/>
              </a:rPr>
              <a:t>www.spi-consultants.com/ja/terms/archives/customer-experience.php</a:t>
            </a:r>
            <a:endParaRPr lang="en-US" altLang="ja-JP" sz="1400" dirty="0" smtClean="0"/>
          </a:p>
          <a:p>
            <a:endParaRPr kumimoji="1" lang="ja-JP" altLang="en-US" dirty="0"/>
          </a:p>
        </p:txBody>
      </p:sp>
    </p:spTree>
    <p:extLst>
      <p:ext uri="{BB962C8B-B14F-4D97-AF65-F5344CB8AC3E}">
        <p14:creationId xmlns:p14="http://schemas.microsoft.com/office/powerpoint/2010/main" val="27428440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4" name="日付プレースホルダー 3"/>
          <p:cNvSpPr>
            <a:spLocks noGrp="1"/>
          </p:cNvSpPr>
          <p:nvPr>
            <p:ph type="dt" sz="half" idx="10"/>
          </p:nvPr>
        </p:nvSpPr>
        <p:spPr/>
        <p:txBody>
          <a:bodyPr/>
          <a:lstStyle/>
          <a:p>
            <a:fld id="{136F26E8-483A-4D56-A072-8A2B125D4224}"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26</a:t>
            </a:fld>
            <a:endParaRPr kumimoji="1" lang="ja-JP" altLang="en-US"/>
          </a:p>
        </p:txBody>
      </p:sp>
      <p:sp>
        <p:nvSpPr>
          <p:cNvPr id="7" name="正方形/長方形 6"/>
          <p:cNvSpPr/>
          <p:nvPr/>
        </p:nvSpPr>
        <p:spPr>
          <a:xfrm>
            <a:off x="1869008" y="4437112"/>
            <a:ext cx="2592288" cy="720080"/>
          </a:xfrm>
          <a:prstGeom prst="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経験価値</a:t>
            </a:r>
            <a:endParaRPr kumimoji="1" lang="ja-JP" altLang="en-US" sz="2000" dirty="0">
              <a:solidFill>
                <a:schemeClr val="tx1"/>
              </a:solidFill>
            </a:endParaRPr>
          </a:p>
        </p:txBody>
      </p:sp>
      <p:sp>
        <p:nvSpPr>
          <p:cNvPr id="10" name="コンテンツ プレースホルダー 9"/>
          <p:cNvSpPr>
            <a:spLocks noGrp="1"/>
          </p:cNvSpPr>
          <p:nvPr>
            <p:ph idx="1"/>
          </p:nvPr>
        </p:nvSpPr>
        <p:spPr>
          <a:xfrm>
            <a:off x="457200" y="1600200"/>
            <a:ext cx="8229600" cy="3989039"/>
          </a:xfrm>
        </p:spPr>
        <p:txBody>
          <a:bodyPr>
            <a:normAutofit/>
          </a:bodyPr>
          <a:lstStyle/>
          <a:p>
            <a:r>
              <a:rPr kumimoji="1" lang="ja-JP" altLang="en-US" sz="2400" dirty="0" smtClean="0"/>
              <a:t>本研究では・・・感性価値と経験価値をまとめて価値とする</a:t>
            </a:r>
            <a:endParaRPr kumimoji="1" lang="ja-JP" altLang="en-US" sz="2400" dirty="0"/>
          </a:p>
        </p:txBody>
      </p:sp>
      <p:sp>
        <p:nvSpPr>
          <p:cNvPr id="11" name="正方形/長方形 10"/>
          <p:cNvSpPr/>
          <p:nvPr/>
        </p:nvSpPr>
        <p:spPr>
          <a:xfrm>
            <a:off x="1869008" y="2794315"/>
            <a:ext cx="2592288" cy="720080"/>
          </a:xfrm>
          <a:prstGeom prst="rect">
            <a:avLst/>
          </a:prstGeom>
          <a:solidFill>
            <a:srgbClr val="FF9999"/>
          </a:solid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感性価値</a:t>
            </a:r>
            <a:endParaRPr kumimoji="1" lang="ja-JP" altLang="en-US" sz="2000" dirty="0">
              <a:solidFill>
                <a:schemeClr val="tx1"/>
              </a:solidFill>
            </a:endParaRPr>
          </a:p>
        </p:txBody>
      </p:sp>
      <p:sp>
        <p:nvSpPr>
          <p:cNvPr id="12" name="等号 11"/>
          <p:cNvSpPr/>
          <p:nvPr/>
        </p:nvSpPr>
        <p:spPr>
          <a:xfrm>
            <a:off x="4644008" y="3632447"/>
            <a:ext cx="914400" cy="718457"/>
          </a:xfrm>
          <a:prstGeom prst="mathEqual">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加算記号 12"/>
          <p:cNvSpPr/>
          <p:nvPr/>
        </p:nvSpPr>
        <p:spPr>
          <a:xfrm>
            <a:off x="2806126" y="3763076"/>
            <a:ext cx="718052" cy="457200"/>
          </a:xfrm>
          <a:prstGeom prst="mathPlus">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5652120" y="2895244"/>
            <a:ext cx="2232248" cy="2232248"/>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価値</a:t>
            </a:r>
            <a:endParaRPr kumimoji="1" lang="ja-JP" altLang="en-US" sz="3600" dirty="0">
              <a:solidFill>
                <a:schemeClr val="tx1"/>
              </a:solidFill>
            </a:endParaRPr>
          </a:p>
        </p:txBody>
      </p:sp>
      <p:pic>
        <p:nvPicPr>
          <p:cNvPr id="1026" name="Picture 2" descr="C:\Program Files (x86)\Microsoft Office\MEDIA\CAGCAT10\j019581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4889607"/>
            <a:ext cx="1373858" cy="141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61942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仮説導出</a:t>
            </a:r>
            <a:endParaRPr kumimoji="1" lang="ja-JP" altLang="en-US" dirty="0"/>
          </a:p>
        </p:txBody>
      </p:sp>
      <p:sp>
        <p:nvSpPr>
          <p:cNvPr id="5" name="コンテンツ プレースホルダー 4"/>
          <p:cNvSpPr>
            <a:spLocks noGrp="1"/>
          </p:cNvSpPr>
          <p:nvPr>
            <p:ph idx="1"/>
          </p:nvPr>
        </p:nvSpPr>
        <p:spPr>
          <a:xfrm>
            <a:off x="467544" y="1268761"/>
            <a:ext cx="8274495" cy="2376263"/>
          </a:xfrm>
        </p:spPr>
        <p:txBody>
          <a:bodyPr>
            <a:normAutofit fontScale="77500" lnSpcReduction="20000"/>
          </a:bodyPr>
          <a:lstStyle/>
          <a:p>
            <a:pPr marL="0" indent="0">
              <a:buNone/>
            </a:pPr>
            <a:r>
              <a:rPr kumimoji="1" lang="ja-JP" altLang="en-US" sz="2800" u="sng" dirty="0" smtClean="0"/>
              <a:t>実地調査より・・・</a:t>
            </a:r>
            <a:endParaRPr kumimoji="1" lang="en-US" altLang="ja-JP" sz="2800" u="sng" dirty="0" smtClean="0"/>
          </a:p>
          <a:p>
            <a:pPr marL="0" indent="0">
              <a:buNone/>
            </a:pPr>
            <a:endParaRPr kumimoji="1" lang="en-US" altLang="ja-JP" sz="2800" u="sng" dirty="0" smtClean="0"/>
          </a:p>
          <a:p>
            <a:pPr marL="0" indent="0">
              <a:buNone/>
            </a:pPr>
            <a:r>
              <a:rPr kumimoji="1" lang="en-US" altLang="ja-JP" sz="2800" dirty="0" smtClean="0"/>
              <a:t>【</a:t>
            </a:r>
            <a:r>
              <a:rPr kumimoji="1" lang="ja-JP" altLang="en-US" sz="2800" dirty="0" smtClean="0"/>
              <a:t>コト喚起店で</a:t>
            </a:r>
            <a:r>
              <a:rPr kumimoji="1" lang="ja-JP" altLang="en-US" sz="2800" dirty="0" smtClean="0">
                <a:solidFill>
                  <a:srgbClr val="FF0000"/>
                </a:solidFill>
              </a:rPr>
              <a:t>価値</a:t>
            </a:r>
            <a:r>
              <a:rPr kumimoji="1" lang="ja-JP" altLang="en-US" sz="2800" dirty="0" smtClean="0"/>
              <a:t>に影響を及ぼすであろう共通点</a:t>
            </a:r>
            <a:r>
              <a:rPr kumimoji="1" lang="en-US" altLang="ja-JP" sz="2800" dirty="0" smtClean="0"/>
              <a:t>】</a:t>
            </a:r>
          </a:p>
          <a:p>
            <a:pPr marL="0" indent="0">
              <a:buNone/>
            </a:pPr>
            <a:r>
              <a:rPr kumimoji="1" lang="ja-JP" altLang="en-US" sz="2800" dirty="0" smtClean="0"/>
              <a:t>・商品のカラフルさを利用した店舗演出</a:t>
            </a:r>
            <a:endParaRPr kumimoji="1" lang="en-US" altLang="ja-JP" sz="2800" dirty="0" smtClean="0"/>
          </a:p>
          <a:p>
            <a:pPr marL="0" indent="0">
              <a:buNone/>
            </a:pPr>
            <a:r>
              <a:rPr lang="ja-JP" altLang="en-US" sz="2800" dirty="0" smtClean="0"/>
              <a:t>・商品</a:t>
            </a:r>
            <a:r>
              <a:rPr lang="ja-JP" altLang="en-US" sz="2800" dirty="0"/>
              <a:t>を使った時のシチュエーションを想像</a:t>
            </a:r>
            <a:r>
              <a:rPr lang="ja-JP" altLang="en-US" sz="2800" dirty="0" smtClean="0"/>
              <a:t>させる店舗演出</a:t>
            </a:r>
            <a:endParaRPr lang="en-US" altLang="ja-JP" sz="2800" dirty="0" smtClean="0"/>
          </a:p>
          <a:p>
            <a:pPr marL="0" indent="0">
              <a:buNone/>
            </a:pPr>
            <a:r>
              <a:rPr lang="ja-JP" altLang="en-US" sz="2800" dirty="0"/>
              <a:t>・宝探しのように店内の多くの商品の中から消費者が</a:t>
            </a:r>
            <a:r>
              <a:rPr lang="ja-JP" altLang="en-US" sz="2800" dirty="0" smtClean="0"/>
              <a:t>探索　</a:t>
            </a:r>
            <a:endParaRPr lang="en-US" altLang="ja-JP" sz="2800" dirty="0" smtClean="0"/>
          </a:p>
          <a:p>
            <a:pPr marL="0" indent="0">
              <a:buNone/>
            </a:pPr>
            <a:r>
              <a:rPr lang="ja-JP" altLang="en-US" sz="2800" dirty="0"/>
              <a:t>　</a:t>
            </a:r>
            <a:r>
              <a:rPr lang="ja-JP" altLang="en-US" sz="2800" dirty="0" smtClean="0"/>
              <a:t>できる</a:t>
            </a:r>
            <a:r>
              <a:rPr lang="ja-JP" altLang="en-US" sz="2800" dirty="0"/>
              <a:t>店舗演出</a:t>
            </a:r>
          </a:p>
          <a:p>
            <a:pPr marL="0" indent="0">
              <a:buNone/>
            </a:pPr>
            <a:endParaRPr kumimoji="1" lang="en-US" altLang="ja-JP" u="sng" dirty="0" smtClean="0"/>
          </a:p>
        </p:txBody>
      </p:sp>
      <p:sp>
        <p:nvSpPr>
          <p:cNvPr id="7" name="日付プレースホルダー 6"/>
          <p:cNvSpPr>
            <a:spLocks noGrp="1"/>
          </p:cNvSpPr>
          <p:nvPr>
            <p:ph type="dt" sz="half" idx="10"/>
          </p:nvPr>
        </p:nvSpPr>
        <p:spPr/>
        <p:txBody>
          <a:bodyPr/>
          <a:lstStyle/>
          <a:p>
            <a:fld id="{9A4FC62F-CBD7-4532-8B66-ACA9BE7E2C74}"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27</a:t>
            </a:fld>
            <a:endParaRPr kumimoji="1" lang="ja-JP" altLang="en-US"/>
          </a:p>
        </p:txBody>
      </p:sp>
      <p:pic>
        <p:nvPicPr>
          <p:cNvPr id="3" name="Picture 2" descr="IMG_0251.jpg を表示しています"/>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4370659"/>
            <a:ext cx="2479161" cy="194899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G_0614.jpg を表示しています"/>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4374269"/>
            <a:ext cx="2636292" cy="197721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G_2047.jpg を表示しています"/>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4370659"/>
            <a:ext cx="2595612" cy="1946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9270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仮説導出</a:t>
            </a:r>
            <a:endParaRPr kumimoji="1" lang="ja-JP" altLang="en-US" dirty="0"/>
          </a:p>
        </p:txBody>
      </p:sp>
      <p:sp>
        <p:nvSpPr>
          <p:cNvPr id="5" name="コンテンツ プレースホルダー 4"/>
          <p:cNvSpPr>
            <a:spLocks noGrp="1"/>
          </p:cNvSpPr>
          <p:nvPr>
            <p:ph idx="1"/>
          </p:nvPr>
        </p:nvSpPr>
        <p:spPr/>
        <p:txBody>
          <a:bodyPr/>
          <a:lstStyle/>
          <a:p>
            <a:r>
              <a:rPr kumimoji="1" lang="ja-JP" altLang="en-US" dirty="0" smtClean="0"/>
              <a:t>宝探しとは</a:t>
            </a:r>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marL="0" indent="0">
              <a:buNone/>
            </a:pPr>
            <a:r>
              <a:rPr lang="ja-JP" altLang="en-US" dirty="0"/>
              <a:t>　</a:t>
            </a:r>
            <a:r>
              <a:rPr lang="ja-JP" altLang="en-US" dirty="0" smtClean="0"/>
              <a:t>　　　　　　　　　　　　　　　　　　　　　　とする。</a:t>
            </a:r>
            <a:endParaRPr kumimoji="1" lang="en-US" altLang="ja-JP" dirty="0" smtClean="0"/>
          </a:p>
        </p:txBody>
      </p:sp>
      <p:sp>
        <p:nvSpPr>
          <p:cNvPr id="6" name="正方形/長方形 5"/>
          <p:cNvSpPr/>
          <p:nvPr/>
        </p:nvSpPr>
        <p:spPr>
          <a:xfrm>
            <a:off x="899592" y="2636912"/>
            <a:ext cx="7416824" cy="2376264"/>
          </a:xfrm>
          <a:prstGeom prst="rect">
            <a:avLst/>
          </a:prstGeom>
          <a:solidFill>
            <a:srgbClr val="F9A18F"/>
          </a:solidFill>
          <a:ln>
            <a:solidFill>
              <a:srgbClr val="F9A1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店内で目的を持って商品を選ぶのではなく、</a:t>
            </a:r>
            <a:endParaRPr kumimoji="1" lang="en-US" altLang="ja-JP" sz="2800" dirty="0" smtClean="0">
              <a:solidFill>
                <a:schemeClr val="tx1"/>
              </a:solidFill>
            </a:endParaRPr>
          </a:p>
          <a:p>
            <a:pPr algn="ctr"/>
            <a:r>
              <a:rPr kumimoji="1" lang="ja-JP" altLang="en-US" sz="2800" dirty="0" smtClean="0">
                <a:solidFill>
                  <a:schemeClr val="tx1"/>
                </a:solidFill>
              </a:rPr>
              <a:t>沢山の商品の中から魅力的な商品を発見し、</a:t>
            </a:r>
            <a:endParaRPr kumimoji="1" lang="en-US" altLang="ja-JP" sz="2800" dirty="0" smtClean="0">
              <a:solidFill>
                <a:schemeClr val="tx1"/>
              </a:solidFill>
            </a:endParaRPr>
          </a:p>
          <a:p>
            <a:pPr algn="ctr"/>
            <a:r>
              <a:rPr kumimoji="1" lang="ja-JP" altLang="en-US" sz="2800" dirty="0" smtClean="0">
                <a:solidFill>
                  <a:schemeClr val="tx1"/>
                </a:solidFill>
              </a:rPr>
              <a:t>選べること</a:t>
            </a:r>
            <a:endParaRPr kumimoji="1" lang="ja-JP" altLang="en-US" sz="2800" dirty="0">
              <a:solidFill>
                <a:schemeClr val="tx1"/>
              </a:solidFill>
            </a:endParaRPr>
          </a:p>
        </p:txBody>
      </p:sp>
      <p:pic>
        <p:nvPicPr>
          <p:cNvPr id="1030" name="Picture 6" descr="C:\Users\s13101200862\AppData\Local\Microsoft\Windows\Temporary Internet Files\Content.IE5\BWS004F0\MC90025009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1235" y="4581128"/>
            <a:ext cx="1824045" cy="2334455"/>
          </a:xfrm>
          <a:prstGeom prst="rect">
            <a:avLst/>
          </a:prstGeom>
          <a:noFill/>
          <a:extLst>
            <a:ext uri="{909E8E84-426E-40DD-AFC4-6F175D3DCCD1}">
              <a14:hiddenFill xmlns:a14="http://schemas.microsoft.com/office/drawing/2010/main">
                <a:solidFill>
                  <a:srgbClr val="FFFFFF"/>
                </a:solidFill>
              </a14:hiddenFill>
            </a:ext>
          </a:extLst>
        </p:spPr>
      </p:pic>
      <p:sp>
        <p:nvSpPr>
          <p:cNvPr id="2" name="日付プレースホルダー 1"/>
          <p:cNvSpPr>
            <a:spLocks noGrp="1"/>
          </p:cNvSpPr>
          <p:nvPr>
            <p:ph type="dt" sz="half" idx="10"/>
          </p:nvPr>
        </p:nvSpPr>
        <p:spPr/>
        <p:txBody>
          <a:bodyPr/>
          <a:lstStyle/>
          <a:p>
            <a:fld id="{71D5869B-A320-47C3-8D9A-088FF8737728}" type="datetime1">
              <a:rPr kumimoji="1" lang="ja-JP" altLang="en-US" smtClean="0"/>
              <a:pPr/>
              <a:t>2014/12/18</a:t>
            </a:fld>
            <a:endParaRPr kumimoji="1" lang="ja-JP" altLang="en-US"/>
          </a:p>
        </p:txBody>
      </p:sp>
      <p:sp>
        <p:nvSpPr>
          <p:cNvPr id="3" name="スライド番号プレースホルダー 2"/>
          <p:cNvSpPr>
            <a:spLocks noGrp="1"/>
          </p:cNvSpPr>
          <p:nvPr>
            <p:ph type="sldNum" sz="quarter" idx="12"/>
          </p:nvPr>
        </p:nvSpPr>
        <p:spPr/>
        <p:txBody>
          <a:bodyPr/>
          <a:lstStyle/>
          <a:p>
            <a:fld id="{68691123-A5AB-4645-B0D7-55A7CED11FCE}" type="slidenum">
              <a:rPr kumimoji="1" lang="ja-JP" altLang="en-US" smtClean="0"/>
              <a:pPr/>
              <a:t>28</a:t>
            </a:fld>
            <a:endParaRPr kumimoji="1" lang="ja-JP" altLang="en-US"/>
          </a:p>
        </p:txBody>
      </p:sp>
    </p:spTree>
    <p:extLst>
      <p:ext uri="{BB962C8B-B14F-4D97-AF65-F5344CB8AC3E}">
        <p14:creationId xmlns:p14="http://schemas.microsoft.com/office/powerpoint/2010/main" val="27694526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a:t>導出</a:t>
            </a:r>
            <a:endParaRPr kumimoji="1" lang="ja-JP" altLang="en-US" dirty="0"/>
          </a:p>
        </p:txBody>
      </p:sp>
      <p:sp>
        <p:nvSpPr>
          <p:cNvPr id="4" name="日付プレースホルダ 3"/>
          <p:cNvSpPr>
            <a:spLocks noGrp="1"/>
          </p:cNvSpPr>
          <p:nvPr>
            <p:ph type="dt" sz="half" idx="10"/>
          </p:nvPr>
        </p:nvSpPr>
        <p:spPr/>
        <p:txBody>
          <a:bodyPr/>
          <a:lstStyle/>
          <a:p>
            <a:fld id="{078D6E75-E630-4374-9AB8-FBBC085A363C}" type="datetime1">
              <a:rPr kumimoji="1" lang="ja-JP" altLang="en-US" smtClean="0"/>
              <a:pPr/>
              <a:t>2014/12/18</a:t>
            </a:fld>
            <a:endParaRPr kumimoji="1" lang="ja-JP" altLang="en-US"/>
          </a:p>
        </p:txBody>
      </p:sp>
      <p:sp>
        <p:nvSpPr>
          <p:cNvPr id="5" name="スライド番号プレースホルダ 4"/>
          <p:cNvSpPr>
            <a:spLocks noGrp="1"/>
          </p:cNvSpPr>
          <p:nvPr>
            <p:ph type="sldNum" sz="quarter" idx="12"/>
          </p:nvPr>
        </p:nvSpPr>
        <p:spPr/>
        <p:txBody>
          <a:bodyPr/>
          <a:lstStyle/>
          <a:p>
            <a:fld id="{68691123-A5AB-4645-B0D7-55A7CED11FCE}" type="slidenum">
              <a:rPr kumimoji="1" lang="ja-JP" altLang="en-US" smtClean="0"/>
              <a:pPr/>
              <a:t>29</a:t>
            </a:fld>
            <a:endParaRPr kumimoji="1" lang="ja-JP" altLang="en-US" dirty="0"/>
          </a:p>
        </p:txBody>
      </p:sp>
      <p:sp>
        <p:nvSpPr>
          <p:cNvPr id="7" name="ホームベース 6"/>
          <p:cNvSpPr/>
          <p:nvPr/>
        </p:nvSpPr>
        <p:spPr>
          <a:xfrm>
            <a:off x="1979712" y="1844824"/>
            <a:ext cx="1642231" cy="864096"/>
          </a:xfrm>
          <a:prstGeom prst="homePlat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興味（</a:t>
            </a:r>
            <a:r>
              <a:rPr kumimoji="1" lang="en-US" altLang="ja-JP" sz="1600" dirty="0" smtClean="0">
                <a:solidFill>
                  <a:schemeClr val="tx1"/>
                </a:solidFill>
              </a:rPr>
              <a:t>Interest)</a:t>
            </a:r>
            <a:endParaRPr kumimoji="1" lang="ja-JP" altLang="en-US" sz="1600" dirty="0">
              <a:solidFill>
                <a:schemeClr val="tx1"/>
              </a:solidFill>
            </a:endParaRPr>
          </a:p>
        </p:txBody>
      </p:sp>
      <p:sp>
        <p:nvSpPr>
          <p:cNvPr id="8" name="コンテンツ プレースホルダ 7"/>
          <p:cNvSpPr>
            <a:spLocks noGrp="1"/>
          </p:cNvSpPr>
          <p:nvPr>
            <p:ph idx="1"/>
          </p:nvPr>
        </p:nvSpPr>
        <p:spPr>
          <a:xfrm flipV="1">
            <a:off x="251520" y="1196752"/>
            <a:ext cx="8496944" cy="5274063"/>
          </a:xfrm>
        </p:spPr>
        <p:txBody>
          <a:bodyPr>
            <a:normAutofit/>
          </a:bodyPr>
          <a:lstStyle/>
          <a:p>
            <a:endParaRPr kumimoji="1" lang="ja-JP" altLang="en-US" dirty="0"/>
          </a:p>
        </p:txBody>
      </p:sp>
      <p:sp>
        <p:nvSpPr>
          <p:cNvPr id="9" name="ホームベース 8"/>
          <p:cNvSpPr/>
          <p:nvPr/>
        </p:nvSpPr>
        <p:spPr>
          <a:xfrm>
            <a:off x="289784" y="1844824"/>
            <a:ext cx="1653923" cy="843682"/>
          </a:xfrm>
          <a:prstGeom prst="homePlate">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注目</a:t>
            </a:r>
            <a:endParaRPr lang="en-US" altLang="ja-JP" sz="1600" dirty="0" smtClean="0">
              <a:solidFill>
                <a:schemeClr val="tx1"/>
              </a:solidFill>
            </a:endParaRPr>
          </a:p>
          <a:p>
            <a:pPr algn="ctr"/>
            <a:r>
              <a:rPr lang="ja-JP" altLang="en-US" sz="1600" dirty="0" smtClean="0">
                <a:solidFill>
                  <a:schemeClr val="tx1"/>
                </a:solidFill>
              </a:rPr>
              <a:t>（</a:t>
            </a:r>
            <a:r>
              <a:rPr lang="en-US" altLang="ja-JP" sz="1600" dirty="0" smtClean="0">
                <a:solidFill>
                  <a:schemeClr val="tx1"/>
                </a:solidFill>
              </a:rPr>
              <a:t>Attention)</a:t>
            </a:r>
            <a:endParaRPr lang="ja-JP" altLang="en-US" sz="1600" dirty="0">
              <a:solidFill>
                <a:schemeClr val="tx1"/>
              </a:solidFill>
            </a:endParaRPr>
          </a:p>
        </p:txBody>
      </p:sp>
      <p:sp>
        <p:nvSpPr>
          <p:cNvPr id="10" name="ホームベース 9"/>
          <p:cNvSpPr/>
          <p:nvPr/>
        </p:nvSpPr>
        <p:spPr>
          <a:xfrm>
            <a:off x="3653546" y="1844824"/>
            <a:ext cx="1710541" cy="864096"/>
          </a:xfrm>
          <a:prstGeom prst="homePlate">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欲求</a:t>
            </a:r>
            <a:endParaRPr lang="en-US" altLang="ja-JP" sz="1600" dirty="0" smtClean="0">
              <a:solidFill>
                <a:schemeClr val="tx1"/>
              </a:solidFill>
            </a:endParaRPr>
          </a:p>
          <a:p>
            <a:pPr algn="ctr"/>
            <a:r>
              <a:rPr lang="ja-JP" altLang="en-US" sz="1600" dirty="0" smtClean="0">
                <a:solidFill>
                  <a:schemeClr val="tx1"/>
                </a:solidFill>
              </a:rPr>
              <a:t>（</a:t>
            </a:r>
            <a:r>
              <a:rPr lang="en-US" altLang="ja-JP" sz="1600" dirty="0" smtClean="0">
                <a:solidFill>
                  <a:schemeClr val="tx1"/>
                </a:solidFill>
              </a:rPr>
              <a:t>Desire)</a:t>
            </a:r>
            <a:endParaRPr lang="ja-JP" altLang="en-US" sz="1600" dirty="0">
              <a:solidFill>
                <a:schemeClr val="tx1"/>
              </a:solidFill>
            </a:endParaRPr>
          </a:p>
        </p:txBody>
      </p:sp>
      <p:sp>
        <p:nvSpPr>
          <p:cNvPr id="11" name="ホームベース 10"/>
          <p:cNvSpPr/>
          <p:nvPr/>
        </p:nvSpPr>
        <p:spPr>
          <a:xfrm>
            <a:off x="5401830" y="1855329"/>
            <a:ext cx="1584174" cy="856027"/>
          </a:xfrm>
          <a:prstGeom prst="homePlate">
            <a:avLst/>
          </a:prstGeom>
          <a:solidFill>
            <a:srgbClr val="F7F78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記憶（</a:t>
            </a:r>
            <a:r>
              <a:rPr lang="en-US" altLang="ja-JP" sz="1600" dirty="0" smtClean="0">
                <a:solidFill>
                  <a:schemeClr val="tx1"/>
                </a:solidFill>
              </a:rPr>
              <a:t>memory)</a:t>
            </a:r>
          </a:p>
        </p:txBody>
      </p:sp>
      <p:sp>
        <p:nvSpPr>
          <p:cNvPr id="12" name="ホームベース 11"/>
          <p:cNvSpPr/>
          <p:nvPr/>
        </p:nvSpPr>
        <p:spPr>
          <a:xfrm>
            <a:off x="7020270" y="1844823"/>
            <a:ext cx="1700360" cy="856027"/>
          </a:xfrm>
          <a:prstGeom prst="homePlat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行動</a:t>
            </a:r>
            <a:endParaRPr lang="en-US" altLang="ja-JP" sz="1600" dirty="0" smtClean="0">
              <a:solidFill>
                <a:schemeClr val="tx1"/>
              </a:solidFill>
            </a:endParaRPr>
          </a:p>
          <a:p>
            <a:pPr algn="ctr"/>
            <a:r>
              <a:rPr lang="ja-JP" altLang="en-US" sz="1600" dirty="0" smtClean="0">
                <a:solidFill>
                  <a:schemeClr val="tx1"/>
                </a:solidFill>
              </a:rPr>
              <a:t>（</a:t>
            </a:r>
            <a:r>
              <a:rPr lang="en-US" altLang="ja-JP" sz="1600" dirty="0" smtClean="0">
                <a:solidFill>
                  <a:schemeClr val="tx1"/>
                </a:solidFill>
              </a:rPr>
              <a:t>Action)</a:t>
            </a:r>
            <a:endParaRPr lang="ja-JP" altLang="en-US" sz="1600" dirty="0">
              <a:solidFill>
                <a:schemeClr val="tx1"/>
              </a:solidFill>
            </a:endParaRPr>
          </a:p>
        </p:txBody>
      </p:sp>
      <p:cxnSp>
        <p:nvCxnSpPr>
          <p:cNvPr id="14" name="直線矢印コネクタ 13"/>
          <p:cNvCxnSpPr/>
          <p:nvPr/>
        </p:nvCxnSpPr>
        <p:spPr>
          <a:xfrm>
            <a:off x="827584" y="2658616"/>
            <a:ext cx="0" cy="482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2590800" y="2700851"/>
            <a:ext cx="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4486041" y="2700851"/>
            <a:ext cx="13951" cy="440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6228184" y="2708920"/>
            <a:ext cx="0" cy="4239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7884368" y="2672916"/>
            <a:ext cx="0" cy="5236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289785" y="3184376"/>
            <a:ext cx="1249289" cy="13247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認知要素</a:t>
            </a:r>
            <a:endParaRPr lang="en-US" altLang="ja-JP" dirty="0" smtClean="0">
              <a:solidFill>
                <a:schemeClr val="tx1"/>
              </a:solidFill>
            </a:endParaRPr>
          </a:p>
          <a:p>
            <a:pPr algn="ctr"/>
            <a:r>
              <a:rPr kumimoji="1" lang="ja-JP" altLang="en-US" dirty="0" smtClean="0">
                <a:solidFill>
                  <a:schemeClr val="tx1"/>
                </a:solidFill>
              </a:rPr>
              <a:t>・注目</a:t>
            </a:r>
            <a:endParaRPr kumimoji="1" lang="ja-JP" altLang="en-US" dirty="0">
              <a:solidFill>
                <a:schemeClr val="tx1"/>
              </a:solidFill>
            </a:endParaRPr>
          </a:p>
        </p:txBody>
      </p:sp>
      <p:sp>
        <p:nvSpPr>
          <p:cNvPr id="6" name="正方形/長方形 5"/>
          <p:cNvSpPr/>
          <p:nvPr/>
        </p:nvSpPr>
        <p:spPr>
          <a:xfrm>
            <a:off x="1793041" y="3170859"/>
            <a:ext cx="1678129" cy="13382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認識要素</a:t>
            </a:r>
            <a:endParaRPr kumimoji="1" lang="en-US" altLang="ja-JP" dirty="0" smtClean="0">
              <a:solidFill>
                <a:schemeClr val="tx1"/>
              </a:solidFill>
            </a:endParaRPr>
          </a:p>
          <a:p>
            <a:pPr algn="ctr"/>
            <a:r>
              <a:rPr lang="ja-JP" altLang="en-US" dirty="0" smtClean="0">
                <a:solidFill>
                  <a:schemeClr val="tx1"/>
                </a:solidFill>
              </a:rPr>
              <a:t>・理解</a:t>
            </a:r>
            <a:endParaRPr lang="en-US" altLang="ja-JP" dirty="0" smtClean="0">
              <a:solidFill>
                <a:schemeClr val="tx1"/>
              </a:solidFill>
            </a:endParaRPr>
          </a:p>
          <a:p>
            <a:pPr algn="ctr"/>
            <a:r>
              <a:rPr kumimoji="1" lang="ja-JP" altLang="en-US" dirty="0" smtClean="0">
                <a:solidFill>
                  <a:schemeClr val="tx1"/>
                </a:solidFill>
              </a:rPr>
              <a:t>・特性判断</a:t>
            </a:r>
            <a:endParaRPr kumimoji="1" lang="ja-JP" altLang="en-US" dirty="0">
              <a:solidFill>
                <a:schemeClr val="tx1"/>
              </a:solidFill>
            </a:endParaRPr>
          </a:p>
        </p:txBody>
      </p:sp>
      <p:sp>
        <p:nvSpPr>
          <p:cNvPr id="20" name="正方形/長方形 19"/>
          <p:cNvSpPr/>
          <p:nvPr/>
        </p:nvSpPr>
        <p:spPr>
          <a:xfrm>
            <a:off x="3653546" y="3141960"/>
            <a:ext cx="1782550" cy="1367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情緒・感情要素</a:t>
            </a:r>
            <a:endParaRPr kumimoji="1" lang="en-US" altLang="ja-JP" dirty="0" smtClean="0">
              <a:solidFill>
                <a:schemeClr val="tx1"/>
              </a:solidFill>
            </a:endParaRPr>
          </a:p>
          <a:p>
            <a:pPr algn="ctr"/>
            <a:r>
              <a:rPr lang="ja-JP" altLang="en-US" dirty="0" smtClean="0">
                <a:solidFill>
                  <a:schemeClr val="tx1"/>
                </a:solidFill>
              </a:rPr>
              <a:t>・興味</a:t>
            </a:r>
            <a:endParaRPr lang="en-US" altLang="ja-JP" dirty="0" smtClean="0">
              <a:solidFill>
                <a:schemeClr val="tx1"/>
              </a:solidFill>
            </a:endParaRPr>
          </a:p>
          <a:p>
            <a:pPr algn="ctr"/>
            <a:r>
              <a:rPr kumimoji="1" lang="ja-JP" altLang="en-US" dirty="0" smtClean="0">
                <a:solidFill>
                  <a:schemeClr val="tx1"/>
                </a:solidFill>
              </a:rPr>
              <a:t>・行為</a:t>
            </a:r>
            <a:endParaRPr kumimoji="1" lang="en-US" altLang="ja-JP" dirty="0" smtClean="0">
              <a:solidFill>
                <a:schemeClr val="tx1"/>
              </a:solidFill>
            </a:endParaRPr>
          </a:p>
          <a:p>
            <a:pPr algn="ctr"/>
            <a:r>
              <a:rPr lang="ja-JP" altLang="en-US" dirty="0" smtClean="0">
                <a:solidFill>
                  <a:schemeClr val="tx1"/>
                </a:solidFill>
              </a:rPr>
              <a:t>・記憶</a:t>
            </a:r>
            <a:endParaRPr kumimoji="1" lang="ja-JP" altLang="en-US" dirty="0">
              <a:solidFill>
                <a:schemeClr val="tx1"/>
              </a:solidFill>
            </a:endParaRPr>
          </a:p>
        </p:txBody>
      </p:sp>
      <p:sp>
        <p:nvSpPr>
          <p:cNvPr id="21" name="正方形/長方形 20"/>
          <p:cNvSpPr/>
          <p:nvPr/>
        </p:nvSpPr>
        <p:spPr>
          <a:xfrm>
            <a:off x="5564114" y="3165602"/>
            <a:ext cx="1369635" cy="13435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意図要素</a:t>
            </a:r>
            <a:endParaRPr kumimoji="1" lang="en-US" altLang="ja-JP" dirty="0" smtClean="0">
              <a:solidFill>
                <a:schemeClr val="tx1"/>
              </a:solidFill>
            </a:endParaRPr>
          </a:p>
          <a:p>
            <a:pPr algn="ctr"/>
            <a:r>
              <a:rPr lang="ja-JP" altLang="en-US" dirty="0" smtClean="0">
                <a:solidFill>
                  <a:schemeClr val="tx1"/>
                </a:solidFill>
              </a:rPr>
              <a:t>・購入意図</a:t>
            </a:r>
            <a:endParaRPr lang="en-US" altLang="ja-JP" dirty="0" smtClean="0">
              <a:solidFill>
                <a:schemeClr val="tx1"/>
              </a:solidFill>
            </a:endParaRPr>
          </a:p>
          <a:p>
            <a:pPr algn="ctr"/>
            <a:r>
              <a:rPr kumimoji="1" lang="ja-JP" altLang="en-US" dirty="0" smtClean="0">
                <a:solidFill>
                  <a:schemeClr val="tx1"/>
                </a:solidFill>
              </a:rPr>
              <a:t>・確信</a:t>
            </a:r>
            <a:endParaRPr kumimoji="1" lang="ja-JP" altLang="en-US" dirty="0">
              <a:solidFill>
                <a:schemeClr val="tx1"/>
              </a:solidFill>
            </a:endParaRPr>
          </a:p>
        </p:txBody>
      </p:sp>
      <p:sp>
        <p:nvSpPr>
          <p:cNvPr id="22" name="正方形/長方形 21"/>
          <p:cNvSpPr/>
          <p:nvPr/>
        </p:nvSpPr>
        <p:spPr>
          <a:xfrm>
            <a:off x="7266885" y="3196562"/>
            <a:ext cx="1306973" cy="13125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行動要素</a:t>
            </a:r>
            <a:endParaRPr kumimoji="1" lang="en-US" altLang="ja-JP" dirty="0" smtClean="0">
              <a:solidFill>
                <a:schemeClr val="tx1"/>
              </a:solidFill>
            </a:endParaRPr>
          </a:p>
          <a:p>
            <a:pPr algn="ctr"/>
            <a:r>
              <a:rPr lang="ja-JP" altLang="en-US" dirty="0" smtClean="0">
                <a:solidFill>
                  <a:schemeClr val="tx1"/>
                </a:solidFill>
              </a:rPr>
              <a:t>・購入準備</a:t>
            </a:r>
            <a:endParaRPr lang="en-US" altLang="ja-JP" dirty="0" smtClean="0">
              <a:solidFill>
                <a:schemeClr val="tx1"/>
              </a:solidFill>
            </a:endParaRPr>
          </a:p>
          <a:p>
            <a:pPr algn="ctr"/>
            <a:r>
              <a:rPr kumimoji="1" lang="ja-JP" altLang="en-US" dirty="0" smtClean="0">
                <a:solidFill>
                  <a:schemeClr val="tx1"/>
                </a:solidFill>
              </a:rPr>
              <a:t>・購入行動</a:t>
            </a:r>
            <a:endParaRPr kumimoji="1" lang="ja-JP" altLang="en-US" dirty="0">
              <a:solidFill>
                <a:schemeClr val="tx1"/>
              </a:solidFill>
            </a:endParaRPr>
          </a:p>
        </p:txBody>
      </p:sp>
      <p:cxnSp>
        <p:nvCxnSpPr>
          <p:cNvPr id="36" name="直線矢印コネクタ 35"/>
          <p:cNvCxnSpPr/>
          <p:nvPr/>
        </p:nvCxnSpPr>
        <p:spPr>
          <a:xfrm>
            <a:off x="2590800" y="4509120"/>
            <a:ext cx="0" cy="482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a:off x="4499992" y="4509120"/>
            <a:ext cx="0" cy="482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a:off x="6228184" y="4509120"/>
            <a:ext cx="0" cy="482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1539074" y="5040126"/>
            <a:ext cx="1977013" cy="13248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rPr>
              <a:t>・カラフル</a:t>
            </a:r>
            <a:r>
              <a:rPr lang="ja-JP" altLang="en-US" sz="1400" b="1" dirty="0">
                <a:solidFill>
                  <a:schemeClr val="tx1"/>
                </a:solidFill>
              </a:rPr>
              <a:t>な店舗演出</a:t>
            </a:r>
          </a:p>
          <a:p>
            <a:pPr algn="ctr"/>
            <a:r>
              <a:rPr lang="ja-JP" altLang="en-US" sz="1400" b="1" dirty="0" smtClean="0">
                <a:solidFill>
                  <a:schemeClr val="tx1"/>
                </a:solidFill>
              </a:rPr>
              <a:t>・使用時のシチュエーション想像</a:t>
            </a:r>
            <a:endParaRPr lang="en-US" altLang="ja-JP" sz="1400" b="1" dirty="0" smtClean="0">
              <a:solidFill>
                <a:schemeClr val="tx1"/>
              </a:solidFill>
            </a:endParaRPr>
          </a:p>
          <a:p>
            <a:pPr algn="ctr"/>
            <a:r>
              <a:rPr lang="ja-JP" altLang="en-US" sz="1400" b="1" dirty="0">
                <a:solidFill>
                  <a:schemeClr val="tx1"/>
                </a:solidFill>
              </a:rPr>
              <a:t>・多くの商品から</a:t>
            </a:r>
            <a:r>
              <a:rPr lang="ja-JP" altLang="en-US" sz="1400" b="1" dirty="0" smtClean="0">
                <a:solidFill>
                  <a:schemeClr val="tx1"/>
                </a:solidFill>
              </a:rPr>
              <a:t>探索</a:t>
            </a:r>
            <a:endParaRPr lang="en-US" altLang="ja-JP" sz="1400" b="1" dirty="0">
              <a:solidFill>
                <a:schemeClr val="tx1"/>
              </a:solidFill>
            </a:endParaRPr>
          </a:p>
        </p:txBody>
      </p:sp>
      <p:sp>
        <p:nvSpPr>
          <p:cNvPr id="43" name="正方形/長方形 42"/>
          <p:cNvSpPr/>
          <p:nvPr/>
        </p:nvSpPr>
        <p:spPr>
          <a:xfrm>
            <a:off x="3653546" y="5034080"/>
            <a:ext cx="1782550" cy="13222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高揚感に</a:t>
            </a:r>
            <a:endParaRPr lang="en-US" altLang="ja-JP" dirty="0" smtClean="0">
              <a:solidFill>
                <a:schemeClr val="tx1"/>
              </a:solidFill>
            </a:endParaRPr>
          </a:p>
          <a:p>
            <a:pPr algn="ctr"/>
            <a:r>
              <a:rPr lang="ja-JP" altLang="en-US" dirty="0">
                <a:solidFill>
                  <a:schemeClr val="tx1"/>
                </a:solidFill>
              </a:rPr>
              <a:t>影響</a:t>
            </a:r>
          </a:p>
        </p:txBody>
      </p:sp>
      <p:sp>
        <p:nvSpPr>
          <p:cNvPr id="44" name="正方形/長方形 43"/>
          <p:cNvSpPr/>
          <p:nvPr/>
        </p:nvSpPr>
        <p:spPr>
          <a:xfrm>
            <a:off x="5618472" y="5048707"/>
            <a:ext cx="1473807" cy="13076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価値</a:t>
            </a:r>
            <a:endParaRPr lang="en-US" altLang="ja-JP" dirty="0" smtClean="0">
              <a:solidFill>
                <a:schemeClr val="tx1"/>
              </a:solidFill>
            </a:endParaRPr>
          </a:p>
          <a:p>
            <a:pPr algn="ctr"/>
            <a:r>
              <a:rPr lang="ja-JP" altLang="en-US" dirty="0" smtClean="0">
                <a:solidFill>
                  <a:schemeClr val="tx1"/>
                </a:solidFill>
              </a:rPr>
              <a:t>を</a:t>
            </a:r>
            <a:r>
              <a:rPr lang="ja-JP" altLang="en-US" dirty="0">
                <a:solidFill>
                  <a:schemeClr val="tx1"/>
                </a:solidFill>
              </a:rPr>
              <a:t>醸成</a:t>
            </a:r>
          </a:p>
        </p:txBody>
      </p:sp>
      <p:cxnSp>
        <p:nvCxnSpPr>
          <p:cNvPr id="45" name="直線矢印コネクタ 44"/>
          <p:cNvCxnSpPr/>
          <p:nvPr/>
        </p:nvCxnSpPr>
        <p:spPr>
          <a:xfrm>
            <a:off x="7884368" y="4537698"/>
            <a:ext cx="0" cy="482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7269996" y="5060206"/>
            <a:ext cx="1416804" cy="12961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態度的ストアロイヤルティ</a:t>
            </a:r>
            <a:endParaRPr lang="en-US" altLang="ja-JP" dirty="0" smtClean="0">
              <a:solidFill>
                <a:schemeClr val="tx1"/>
              </a:solidFill>
            </a:endParaRPr>
          </a:p>
        </p:txBody>
      </p:sp>
      <p:sp>
        <p:nvSpPr>
          <p:cNvPr id="47" name="テキスト ボックス 46"/>
          <p:cNvSpPr txBox="1"/>
          <p:nvPr/>
        </p:nvSpPr>
        <p:spPr>
          <a:xfrm>
            <a:off x="1793042" y="6470817"/>
            <a:ext cx="6365976" cy="615553"/>
          </a:xfrm>
          <a:prstGeom prst="rect">
            <a:avLst/>
          </a:prstGeom>
          <a:noFill/>
        </p:spPr>
        <p:txBody>
          <a:bodyPr wrap="square" rtlCol="0">
            <a:spAutoFit/>
          </a:bodyPr>
          <a:lstStyle/>
          <a:p>
            <a:r>
              <a:rPr lang="en-US" altLang="ja-JP" sz="1600" dirty="0"/>
              <a:t>JSD </a:t>
            </a:r>
            <a:r>
              <a:rPr lang="ja-JP" altLang="en-US" sz="1600" dirty="0"/>
              <a:t>学会誌 システムダイナミックス</a:t>
            </a:r>
            <a:r>
              <a:rPr lang="en-US" altLang="ja-JP" sz="1600" dirty="0"/>
              <a:t>No.8 </a:t>
            </a:r>
            <a:r>
              <a:rPr lang="en-US" altLang="ja-JP" sz="1600" dirty="0" smtClean="0"/>
              <a:t>2009</a:t>
            </a:r>
            <a:r>
              <a:rPr lang="ja-JP" altLang="en-US" sz="1600" dirty="0" smtClean="0"/>
              <a:t>　</a:t>
            </a:r>
            <a:r>
              <a:rPr lang="en-US" altLang="ja-JP" sz="1600" dirty="0" smtClean="0">
                <a:hlinkClick r:id="rId3"/>
              </a:rPr>
              <a:t>http</a:t>
            </a:r>
            <a:r>
              <a:rPr lang="en-US" altLang="ja-JP" sz="1600" dirty="0">
                <a:hlinkClick r:id="rId3"/>
              </a:rPr>
              <a:t>://</a:t>
            </a:r>
            <a:r>
              <a:rPr lang="en-US" altLang="ja-JP" sz="1600" dirty="0" smtClean="0">
                <a:hlinkClick r:id="rId3"/>
              </a:rPr>
              <a:t>j-s-d.jp/publication/</a:t>
            </a:r>
            <a:endParaRPr lang="en-US" altLang="ja-JP" sz="1600" dirty="0" smtClean="0"/>
          </a:p>
          <a:p>
            <a:endParaRPr lang="ja-JP" altLang="en-US" dirty="0"/>
          </a:p>
        </p:txBody>
      </p:sp>
      <p:sp>
        <p:nvSpPr>
          <p:cNvPr id="13" name="テキスト ボックス 12"/>
          <p:cNvSpPr txBox="1"/>
          <p:nvPr/>
        </p:nvSpPr>
        <p:spPr>
          <a:xfrm>
            <a:off x="289784" y="1138875"/>
            <a:ext cx="1737976" cy="369332"/>
          </a:xfrm>
          <a:prstGeom prst="rect">
            <a:avLst/>
          </a:prstGeom>
          <a:noFill/>
        </p:spPr>
        <p:txBody>
          <a:bodyPr wrap="none" rtlCol="0">
            <a:spAutoFit/>
          </a:bodyPr>
          <a:lstStyle/>
          <a:p>
            <a:r>
              <a:rPr kumimoji="1" lang="en-US" altLang="ja-JP" dirty="0" smtClean="0"/>
              <a:t>『AIDMA</a:t>
            </a:r>
            <a:r>
              <a:rPr kumimoji="1" lang="ja-JP" altLang="en-US" dirty="0" smtClean="0"/>
              <a:t>モデル</a:t>
            </a:r>
            <a:r>
              <a:rPr kumimoji="1" lang="en-US" altLang="ja-JP" dirty="0" smtClean="0"/>
              <a:t>』</a:t>
            </a:r>
            <a:endParaRPr kumimoji="1" lang="ja-JP" altLang="en-US" dirty="0"/>
          </a:p>
        </p:txBody>
      </p:sp>
      <p:sp>
        <p:nvSpPr>
          <p:cNvPr id="19" name="正方形/長方形 18"/>
          <p:cNvSpPr/>
          <p:nvPr/>
        </p:nvSpPr>
        <p:spPr>
          <a:xfrm>
            <a:off x="289784" y="1467557"/>
            <a:ext cx="1689927" cy="3052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認知段階</a:t>
            </a:r>
            <a:endParaRPr kumimoji="1" lang="ja-JP" altLang="en-US" dirty="0">
              <a:solidFill>
                <a:schemeClr val="tx1"/>
              </a:solidFill>
            </a:endParaRPr>
          </a:p>
        </p:txBody>
      </p:sp>
      <p:sp>
        <p:nvSpPr>
          <p:cNvPr id="23" name="正方形/長方形 22"/>
          <p:cNvSpPr/>
          <p:nvPr/>
        </p:nvSpPr>
        <p:spPr>
          <a:xfrm>
            <a:off x="1979712" y="1467557"/>
            <a:ext cx="5040558" cy="3052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感情段階</a:t>
            </a:r>
            <a:endParaRPr kumimoji="1" lang="ja-JP" altLang="en-US" dirty="0">
              <a:solidFill>
                <a:schemeClr val="tx1"/>
              </a:solidFill>
            </a:endParaRPr>
          </a:p>
        </p:txBody>
      </p:sp>
      <p:sp>
        <p:nvSpPr>
          <p:cNvPr id="24" name="正方形/長方形 23"/>
          <p:cNvSpPr/>
          <p:nvPr/>
        </p:nvSpPr>
        <p:spPr>
          <a:xfrm>
            <a:off x="7020270" y="1467557"/>
            <a:ext cx="1700360" cy="3052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行動段階</a:t>
            </a:r>
            <a:endParaRPr kumimoji="1" lang="ja-JP" altLang="en-US" dirty="0">
              <a:solidFill>
                <a:schemeClr val="tx1"/>
              </a:solidFill>
            </a:endParaRPr>
          </a:p>
        </p:txBody>
      </p:sp>
      <p:sp>
        <p:nvSpPr>
          <p:cNvPr id="25" name="円形吹き出し 24"/>
          <p:cNvSpPr/>
          <p:nvPr/>
        </p:nvSpPr>
        <p:spPr>
          <a:xfrm>
            <a:off x="6356824" y="4509120"/>
            <a:ext cx="1168953" cy="792088"/>
          </a:xfrm>
          <a:prstGeom prst="wedgeEllipseCallout">
            <a:avLst>
              <a:gd name="adj1" fmla="val -28815"/>
              <a:gd name="adj2" fmla="val 76636"/>
            </a:avLst>
          </a:prstGeom>
          <a:solidFill>
            <a:schemeClr val="accent2">
              <a:lumMod val="20000"/>
              <a:lumOff val="80000"/>
            </a:schemeClr>
          </a:solidFill>
          <a:ln>
            <a:solidFill>
              <a:srgbClr val="FA5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感動共感</a:t>
            </a:r>
            <a:endParaRPr kumimoji="1" lang="ja-JP" altLang="en-US" dirty="0">
              <a:solidFill>
                <a:schemeClr val="tx1"/>
              </a:solidFill>
            </a:endParaRPr>
          </a:p>
        </p:txBody>
      </p:sp>
    </p:spTree>
    <p:extLst>
      <p:ext uri="{BB962C8B-B14F-4D97-AF65-F5344CB8AC3E}">
        <p14:creationId xmlns:p14="http://schemas.microsoft.com/office/powerpoint/2010/main" val="3462659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研究要約</a:t>
            </a:r>
            <a:endParaRPr kumimoji="1" lang="ja-JP" altLang="en-US" dirty="0"/>
          </a:p>
        </p:txBody>
      </p:sp>
      <p:sp>
        <p:nvSpPr>
          <p:cNvPr id="3" name="コンテンツ プレースホルダー 2"/>
          <p:cNvSpPr>
            <a:spLocks noGrp="1"/>
          </p:cNvSpPr>
          <p:nvPr>
            <p:ph idx="1"/>
          </p:nvPr>
        </p:nvSpPr>
        <p:spPr/>
        <p:txBody>
          <a:bodyPr>
            <a:noAutofit/>
          </a:bodyPr>
          <a:lstStyle/>
          <a:p>
            <a:r>
              <a:rPr kumimoji="1" lang="ja-JP" altLang="en-US" sz="2400" dirty="0" smtClean="0"/>
              <a:t>近年、消費者は単に「モノ」を求めているのではなく「コト」という付加価値を求める傾向がある。</a:t>
            </a:r>
            <a:endParaRPr kumimoji="1" lang="en-US" altLang="ja-JP" sz="2400" dirty="0" smtClean="0"/>
          </a:p>
          <a:p>
            <a:r>
              <a:rPr lang="ja-JP" altLang="en-US" sz="2400" dirty="0"/>
              <a:t>私たち</a:t>
            </a:r>
            <a:r>
              <a:rPr lang="ja-JP" altLang="en-US" sz="2400" dirty="0" smtClean="0"/>
              <a:t>は「コト」の喚起をしている店舗の演出方法の中で、消費者の高揚感情に影響を与える演出について焦点を当てた。</a:t>
            </a:r>
            <a:endParaRPr lang="en-US" altLang="ja-JP" sz="2400" dirty="0" smtClean="0"/>
          </a:p>
          <a:p>
            <a:r>
              <a:rPr lang="ja-JP" altLang="en-US" sz="2400" dirty="0" smtClean="0"/>
              <a:t>本研究では</a:t>
            </a:r>
            <a:r>
              <a:rPr kumimoji="1" lang="ja-JP" altLang="en-US" sz="2400" dirty="0" smtClean="0"/>
              <a:t>高揚感情を与える店舗演出を明らかにし、演出から生成される高揚感によって消費者のロイヤリティ形成</a:t>
            </a:r>
            <a:r>
              <a:rPr lang="ja-JP" altLang="en-US" sz="2400" dirty="0"/>
              <a:t>へ</a:t>
            </a:r>
            <a:r>
              <a:rPr lang="ja-JP" altLang="en-US" sz="2400" dirty="0" smtClean="0"/>
              <a:t>のプロセスを</a:t>
            </a:r>
            <a:r>
              <a:rPr lang="ja-JP" altLang="en-US" sz="2400" dirty="0"/>
              <a:t>明らか</a:t>
            </a:r>
            <a:r>
              <a:rPr lang="ja-JP" altLang="en-US" sz="2400" dirty="0" smtClean="0"/>
              <a:t>に</a:t>
            </a:r>
            <a:r>
              <a:rPr lang="ja-JP" altLang="en-US" sz="2400" dirty="0"/>
              <a:t>した</a:t>
            </a:r>
            <a:r>
              <a:rPr kumimoji="1" lang="ja-JP" altLang="en-US" sz="2400" dirty="0" smtClean="0"/>
              <a:t>。</a:t>
            </a:r>
            <a:endParaRPr kumimoji="1" lang="ja-JP" altLang="en-US" sz="2400" dirty="0"/>
          </a:p>
        </p:txBody>
      </p:sp>
      <p:sp>
        <p:nvSpPr>
          <p:cNvPr id="4" name="日付プレースホルダー 3"/>
          <p:cNvSpPr>
            <a:spLocks noGrp="1"/>
          </p:cNvSpPr>
          <p:nvPr>
            <p:ph type="dt" sz="half" idx="10"/>
          </p:nvPr>
        </p:nvSpPr>
        <p:spPr/>
        <p:txBody>
          <a:bodyPr/>
          <a:lstStyle/>
          <a:p>
            <a:fld id="{8FF48F9B-4DDA-4F53-9D3A-97E325D883D0}" type="datetime1">
              <a:rPr kumimoji="1" lang="ja-JP" altLang="en-US" smtClean="0"/>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3</a:t>
            </a:fld>
            <a:endParaRPr kumimoji="1" lang="ja-JP" altLang="en-US"/>
          </a:p>
        </p:txBody>
      </p:sp>
    </p:spTree>
    <p:extLst>
      <p:ext uri="{BB962C8B-B14F-4D97-AF65-F5344CB8AC3E}">
        <p14:creationId xmlns:p14="http://schemas.microsoft.com/office/powerpoint/2010/main" val="16449862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横巻き 5"/>
          <p:cNvSpPr/>
          <p:nvPr/>
        </p:nvSpPr>
        <p:spPr>
          <a:xfrm>
            <a:off x="950908" y="2060848"/>
            <a:ext cx="7416824" cy="3096344"/>
          </a:xfrm>
          <a:prstGeom prst="horizontalScrol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商品</a:t>
            </a:r>
            <a:r>
              <a:rPr lang="ja-JP" altLang="en-US" sz="2400" dirty="0">
                <a:solidFill>
                  <a:schemeClr val="tx1"/>
                </a:solidFill>
              </a:rPr>
              <a:t>のカラフルさを利用した店舗</a:t>
            </a:r>
            <a:r>
              <a:rPr lang="ja-JP" altLang="en-US" sz="2400" dirty="0" smtClean="0">
                <a:solidFill>
                  <a:schemeClr val="tx1"/>
                </a:solidFill>
              </a:rPr>
              <a:t>演出により</a:t>
            </a:r>
            <a:endParaRPr lang="en-US" altLang="ja-JP" sz="2400" dirty="0" smtClean="0">
              <a:solidFill>
                <a:schemeClr val="tx1"/>
              </a:solidFill>
            </a:endParaRPr>
          </a:p>
          <a:p>
            <a:pPr algn="ctr"/>
            <a:r>
              <a:rPr lang="ja-JP" altLang="en-US" sz="2400" dirty="0" smtClean="0">
                <a:solidFill>
                  <a:schemeClr val="tx1"/>
                </a:solidFill>
              </a:rPr>
              <a:t>消費者が高揚し、価値を醸成すること</a:t>
            </a:r>
            <a:r>
              <a:rPr lang="ja-JP" altLang="en-US" sz="2400" dirty="0">
                <a:solidFill>
                  <a:schemeClr val="tx1"/>
                </a:solidFill>
              </a:rPr>
              <a:t>で</a:t>
            </a:r>
            <a:endParaRPr lang="en-US" altLang="ja-JP" sz="2400" dirty="0">
              <a:solidFill>
                <a:schemeClr val="tx1"/>
              </a:solidFill>
            </a:endParaRPr>
          </a:p>
          <a:p>
            <a:pPr algn="ctr"/>
            <a:r>
              <a:rPr lang="ja-JP" altLang="en-US" sz="2400" dirty="0" smtClean="0">
                <a:solidFill>
                  <a:schemeClr val="tx1"/>
                </a:solidFill>
              </a:rPr>
              <a:t>態度的ストアロイヤリティの形成に影響を及ぼす</a:t>
            </a:r>
            <a:endParaRPr lang="ja-JP" altLang="en-US" sz="2400" dirty="0">
              <a:solidFill>
                <a:schemeClr val="tx1"/>
              </a:solidFill>
            </a:endParaRPr>
          </a:p>
        </p:txBody>
      </p:sp>
      <p:sp>
        <p:nvSpPr>
          <p:cNvPr id="2" name="タイトル 1"/>
          <p:cNvSpPr>
            <a:spLocks noGrp="1"/>
          </p:cNvSpPr>
          <p:nvPr>
            <p:ph type="title"/>
          </p:nvPr>
        </p:nvSpPr>
        <p:spPr/>
        <p:txBody>
          <a:bodyPr/>
          <a:lstStyle/>
          <a:p>
            <a:r>
              <a:rPr lang="ja-JP" altLang="en-US" dirty="0" smtClean="0"/>
              <a:t>仮説①</a:t>
            </a:r>
            <a:endParaRPr kumimoji="1" lang="ja-JP" altLang="en-US" dirty="0"/>
          </a:p>
        </p:txBody>
      </p:sp>
      <p:sp>
        <p:nvSpPr>
          <p:cNvPr id="3" name="日付プレースホルダー 2"/>
          <p:cNvSpPr>
            <a:spLocks noGrp="1"/>
          </p:cNvSpPr>
          <p:nvPr>
            <p:ph type="dt" sz="half" idx="10"/>
          </p:nvPr>
        </p:nvSpPr>
        <p:spPr/>
        <p:txBody>
          <a:bodyPr/>
          <a:lstStyle/>
          <a:p>
            <a:fld id="{84B08852-90A1-4844-92FF-3CDCB4C98EFF}" type="datetime1">
              <a:rPr kumimoji="1" lang="ja-JP" altLang="en-US" smtClean="0"/>
              <a:pPr/>
              <a:t>2014/12/18</a:t>
            </a:fld>
            <a:endParaRPr kumimoji="1" lang="ja-JP" altLang="en-US"/>
          </a:p>
        </p:txBody>
      </p:sp>
      <p:sp>
        <p:nvSpPr>
          <p:cNvPr id="4" name="スライド番号プレースホルダー 3"/>
          <p:cNvSpPr>
            <a:spLocks noGrp="1"/>
          </p:cNvSpPr>
          <p:nvPr>
            <p:ph type="sldNum" sz="quarter" idx="12"/>
          </p:nvPr>
        </p:nvSpPr>
        <p:spPr/>
        <p:txBody>
          <a:bodyPr/>
          <a:lstStyle/>
          <a:p>
            <a:fld id="{68691123-A5AB-4645-B0D7-55A7CED11FCE}" type="slidenum">
              <a:rPr kumimoji="1" lang="ja-JP" altLang="en-US" smtClean="0"/>
              <a:pPr/>
              <a:t>30</a:t>
            </a:fld>
            <a:endParaRPr kumimoji="1" lang="ja-JP" altLang="en-US"/>
          </a:p>
        </p:txBody>
      </p:sp>
    </p:spTree>
    <p:extLst>
      <p:ext uri="{BB962C8B-B14F-4D97-AF65-F5344CB8AC3E}">
        <p14:creationId xmlns:p14="http://schemas.microsoft.com/office/powerpoint/2010/main" val="3853806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800" dirty="0"/>
              <a:t>系</a:t>
            </a:r>
            <a:r>
              <a:rPr lang="en-US" altLang="ja-JP" sz="2800" dirty="0"/>
              <a:t>1</a:t>
            </a:r>
            <a:r>
              <a:rPr lang="ja-JP" altLang="en-US" sz="2800" dirty="0"/>
              <a:t>　商品のカラフルさを利用した店舗</a:t>
            </a:r>
            <a:r>
              <a:rPr lang="ja-JP" altLang="en-US" sz="2800" dirty="0" smtClean="0"/>
              <a:t>演出</a:t>
            </a:r>
            <a:r>
              <a:rPr lang="ja-JP" altLang="en-US" sz="2800" dirty="0"/>
              <a:t>は</a:t>
            </a:r>
            <a:r>
              <a:rPr lang="ja-JP" altLang="en-US" sz="2800" dirty="0" smtClean="0"/>
              <a:t>消費者に高揚感を与える</a:t>
            </a:r>
            <a:endParaRPr lang="en-US" altLang="ja-JP" sz="2800" dirty="0" smtClean="0"/>
          </a:p>
          <a:p>
            <a:endParaRPr lang="en-US" altLang="ja-JP" sz="2800" dirty="0" smtClean="0"/>
          </a:p>
          <a:p>
            <a:r>
              <a:rPr lang="ja-JP" altLang="en-US" sz="2800" dirty="0" smtClean="0"/>
              <a:t>系</a:t>
            </a:r>
            <a:r>
              <a:rPr lang="en-US" altLang="ja-JP" sz="2800" dirty="0" smtClean="0"/>
              <a:t>2</a:t>
            </a:r>
            <a:r>
              <a:rPr lang="ja-JP" altLang="en-US" sz="2800" dirty="0"/>
              <a:t>　商品のカラフルさを利用した店舗</a:t>
            </a:r>
            <a:r>
              <a:rPr lang="ja-JP" altLang="en-US" sz="2800" dirty="0" smtClean="0"/>
              <a:t>演出によって消費者に高揚感を与え、価値を醸成する</a:t>
            </a:r>
            <a:endParaRPr lang="en-US" altLang="ja-JP" sz="2800" dirty="0" smtClean="0"/>
          </a:p>
          <a:p>
            <a:endParaRPr lang="ja-JP" altLang="en-US" sz="2800" dirty="0"/>
          </a:p>
          <a:p>
            <a:r>
              <a:rPr lang="ja-JP" altLang="en-US" sz="2800" dirty="0" smtClean="0"/>
              <a:t>系</a:t>
            </a:r>
            <a:r>
              <a:rPr lang="en-US" altLang="ja-JP" sz="2800" dirty="0"/>
              <a:t>3</a:t>
            </a:r>
            <a:r>
              <a:rPr lang="ja-JP" altLang="en-US" sz="2800" dirty="0"/>
              <a:t>　商品のカラフルさを利用した</a:t>
            </a:r>
            <a:r>
              <a:rPr lang="ja-JP" altLang="en-US" sz="2800" dirty="0" smtClean="0"/>
              <a:t>店舗演出によって消費者に高揚感を与え、価値を醸成し、態度的</a:t>
            </a:r>
            <a:r>
              <a:rPr lang="ja-JP" altLang="en-US" sz="2800" dirty="0"/>
              <a:t>ストアロイヤリティの形成に影響を及ぼす</a:t>
            </a:r>
          </a:p>
          <a:p>
            <a:pPr marL="0" indent="0">
              <a:buNone/>
            </a:pPr>
            <a:endParaRPr kumimoji="1" lang="ja-JP" altLang="en-US" sz="2800" dirty="0"/>
          </a:p>
        </p:txBody>
      </p:sp>
      <p:sp>
        <p:nvSpPr>
          <p:cNvPr id="4" name="日付プレースホルダー 3"/>
          <p:cNvSpPr>
            <a:spLocks noGrp="1"/>
          </p:cNvSpPr>
          <p:nvPr>
            <p:ph type="dt" sz="half" idx="10"/>
          </p:nvPr>
        </p:nvSpPr>
        <p:spPr/>
        <p:txBody>
          <a:bodyPr/>
          <a:lstStyle/>
          <a:p>
            <a:fld id="{E1654633-C7A8-4172-ACFD-61966703AD23}"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31</a:t>
            </a:fld>
            <a:endParaRPr kumimoji="1" lang="ja-JP" altLang="en-US"/>
          </a:p>
        </p:txBody>
      </p:sp>
    </p:spTree>
    <p:extLst>
      <p:ext uri="{BB962C8B-B14F-4D97-AF65-F5344CB8AC3E}">
        <p14:creationId xmlns:p14="http://schemas.microsoft.com/office/powerpoint/2010/main" val="19027115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巻き 10"/>
          <p:cNvSpPr/>
          <p:nvPr/>
        </p:nvSpPr>
        <p:spPr>
          <a:xfrm>
            <a:off x="1058294" y="1916832"/>
            <a:ext cx="7186114" cy="3312368"/>
          </a:xfrm>
          <a:prstGeom prst="horizontalScrol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商品</a:t>
            </a:r>
            <a:r>
              <a:rPr lang="ja-JP" altLang="en-US" sz="2400" dirty="0">
                <a:solidFill>
                  <a:schemeClr val="tx1"/>
                </a:solidFill>
              </a:rPr>
              <a:t>を使ったときのシチュエーション</a:t>
            </a:r>
            <a:r>
              <a:rPr lang="ja-JP" altLang="en-US" sz="2400" dirty="0" smtClean="0">
                <a:solidFill>
                  <a:schemeClr val="tx1"/>
                </a:solidFill>
              </a:rPr>
              <a:t>を</a:t>
            </a:r>
            <a:endParaRPr lang="en-US" altLang="ja-JP" sz="2400" dirty="0" smtClean="0">
              <a:solidFill>
                <a:schemeClr val="tx1"/>
              </a:solidFill>
            </a:endParaRPr>
          </a:p>
          <a:p>
            <a:pPr algn="ctr"/>
            <a:r>
              <a:rPr lang="ja-JP" altLang="en-US" sz="2400" dirty="0" smtClean="0">
                <a:solidFill>
                  <a:schemeClr val="tx1"/>
                </a:solidFill>
              </a:rPr>
              <a:t>想像させる店舗演出</a:t>
            </a:r>
            <a:r>
              <a:rPr lang="ja-JP" altLang="en-US" sz="2400" dirty="0">
                <a:solidFill>
                  <a:schemeClr val="tx1"/>
                </a:solidFill>
              </a:rPr>
              <a:t>に</a:t>
            </a:r>
            <a:r>
              <a:rPr lang="ja-JP" altLang="en-US" sz="2400" dirty="0" smtClean="0">
                <a:solidFill>
                  <a:schemeClr val="tx1"/>
                </a:solidFill>
              </a:rPr>
              <a:t>より消費者が高揚し</a:t>
            </a:r>
            <a:endParaRPr lang="en-US" altLang="ja-JP" sz="2400" dirty="0" smtClean="0">
              <a:solidFill>
                <a:schemeClr val="tx1"/>
              </a:solidFill>
            </a:endParaRPr>
          </a:p>
          <a:p>
            <a:pPr algn="ctr"/>
            <a:r>
              <a:rPr lang="ja-JP" altLang="en-US" sz="2400" dirty="0" smtClean="0">
                <a:solidFill>
                  <a:schemeClr val="tx1"/>
                </a:solidFill>
              </a:rPr>
              <a:t>価値を醸成すること</a:t>
            </a:r>
            <a:r>
              <a:rPr lang="ja-JP" altLang="en-US" sz="2400" dirty="0">
                <a:solidFill>
                  <a:schemeClr val="tx1"/>
                </a:solidFill>
              </a:rPr>
              <a:t>で</a:t>
            </a:r>
            <a:endParaRPr lang="en-US" altLang="ja-JP" sz="2400" dirty="0" smtClean="0">
              <a:solidFill>
                <a:schemeClr val="tx1"/>
              </a:solidFill>
            </a:endParaRPr>
          </a:p>
          <a:p>
            <a:pPr algn="ctr"/>
            <a:r>
              <a:rPr lang="ja-JP" altLang="en-US" sz="2400" dirty="0" smtClean="0">
                <a:solidFill>
                  <a:schemeClr val="tx1"/>
                </a:solidFill>
              </a:rPr>
              <a:t>態度的ストアロイヤリティ</a:t>
            </a:r>
            <a:r>
              <a:rPr lang="ja-JP" altLang="en-US" sz="2400" dirty="0">
                <a:solidFill>
                  <a:schemeClr val="tx1"/>
                </a:solidFill>
              </a:rPr>
              <a:t>の形成</a:t>
            </a:r>
            <a:r>
              <a:rPr lang="ja-JP" altLang="en-US" sz="2400" dirty="0" smtClean="0">
                <a:solidFill>
                  <a:schemeClr val="tx1"/>
                </a:solidFill>
              </a:rPr>
              <a:t>に影響を及ぼす</a:t>
            </a:r>
            <a:endParaRPr lang="ja-JP" altLang="en-US" sz="2400" dirty="0">
              <a:solidFill>
                <a:schemeClr val="tx1"/>
              </a:solidFill>
            </a:endParaRPr>
          </a:p>
        </p:txBody>
      </p:sp>
      <p:sp>
        <p:nvSpPr>
          <p:cNvPr id="2" name="タイトル 1"/>
          <p:cNvSpPr>
            <a:spLocks noGrp="1"/>
          </p:cNvSpPr>
          <p:nvPr>
            <p:ph type="title"/>
          </p:nvPr>
        </p:nvSpPr>
        <p:spPr/>
        <p:txBody>
          <a:bodyPr/>
          <a:lstStyle/>
          <a:p>
            <a:r>
              <a:rPr kumimoji="1" lang="ja-JP" altLang="en-US" dirty="0" smtClean="0"/>
              <a:t>仮説②</a:t>
            </a:r>
            <a:endParaRPr kumimoji="1" lang="ja-JP" altLang="en-US" dirty="0"/>
          </a:p>
        </p:txBody>
      </p:sp>
      <p:sp>
        <p:nvSpPr>
          <p:cNvPr id="3" name="日付プレースホルダー 2"/>
          <p:cNvSpPr>
            <a:spLocks noGrp="1"/>
          </p:cNvSpPr>
          <p:nvPr>
            <p:ph type="dt" sz="half" idx="10"/>
          </p:nvPr>
        </p:nvSpPr>
        <p:spPr/>
        <p:txBody>
          <a:bodyPr/>
          <a:lstStyle/>
          <a:p>
            <a:fld id="{85DD3FA8-C857-476C-81A7-955A45797F39}" type="datetime1">
              <a:rPr kumimoji="1" lang="ja-JP" altLang="en-US" smtClean="0"/>
              <a:pPr/>
              <a:t>2014/12/18</a:t>
            </a:fld>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32</a:t>
            </a:fld>
            <a:endParaRPr kumimoji="1" lang="ja-JP" altLang="en-US"/>
          </a:p>
        </p:txBody>
      </p:sp>
    </p:spTree>
    <p:extLst>
      <p:ext uri="{BB962C8B-B14F-4D97-AF65-F5344CB8AC3E}">
        <p14:creationId xmlns:p14="http://schemas.microsoft.com/office/powerpoint/2010/main" val="458349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sz="2800" dirty="0" smtClean="0"/>
              <a:t>系</a:t>
            </a:r>
            <a:r>
              <a:rPr kumimoji="1" lang="en-US" altLang="ja-JP" sz="2800" dirty="0" smtClean="0"/>
              <a:t>1</a:t>
            </a:r>
            <a:r>
              <a:rPr lang="ja-JP" altLang="en-US" sz="2800" dirty="0"/>
              <a:t>　</a:t>
            </a:r>
            <a:r>
              <a:rPr lang="ja-JP" altLang="en-US" sz="2800" dirty="0" smtClean="0"/>
              <a:t>商品</a:t>
            </a:r>
            <a:r>
              <a:rPr lang="ja-JP" altLang="en-US" sz="2800" dirty="0"/>
              <a:t>を使ったときのシチュエーションを想像</a:t>
            </a:r>
            <a:r>
              <a:rPr lang="ja-JP" altLang="en-US" sz="2800" dirty="0" smtClean="0"/>
              <a:t>する店舗演出</a:t>
            </a:r>
            <a:r>
              <a:rPr lang="ja-JP" altLang="en-US" sz="2800" dirty="0"/>
              <a:t>は</a:t>
            </a:r>
            <a:r>
              <a:rPr lang="ja-JP" altLang="en-US" sz="2800" dirty="0" smtClean="0"/>
              <a:t>消費者に高揚感を与える</a:t>
            </a:r>
            <a:endParaRPr lang="en-US" altLang="ja-JP" sz="2800" dirty="0" smtClean="0"/>
          </a:p>
          <a:p>
            <a:endParaRPr lang="en-US" altLang="ja-JP" sz="2800" dirty="0"/>
          </a:p>
          <a:p>
            <a:r>
              <a:rPr lang="ja-JP" altLang="en-US" sz="2800" dirty="0" smtClean="0"/>
              <a:t>系</a:t>
            </a:r>
            <a:r>
              <a:rPr lang="en-US" altLang="ja-JP" sz="2800" dirty="0" smtClean="0"/>
              <a:t>2</a:t>
            </a:r>
            <a:r>
              <a:rPr lang="ja-JP" altLang="en-US" sz="2800" dirty="0" smtClean="0"/>
              <a:t>　商品を使ったときのシチュエーションを想像する店舗演出は消費者に高揚感を与え、価値を醸成する</a:t>
            </a:r>
            <a:endParaRPr lang="en-US" altLang="ja-JP" sz="2800" dirty="0" smtClean="0"/>
          </a:p>
          <a:p>
            <a:endParaRPr lang="en-US" altLang="ja-JP" sz="2800" dirty="0" smtClean="0"/>
          </a:p>
          <a:p>
            <a:r>
              <a:rPr lang="ja-JP" altLang="en-US" sz="2800" dirty="0" smtClean="0"/>
              <a:t>系</a:t>
            </a:r>
            <a:r>
              <a:rPr lang="en-US" altLang="ja-JP" sz="2800" dirty="0" smtClean="0"/>
              <a:t>3</a:t>
            </a:r>
            <a:r>
              <a:rPr lang="ja-JP" altLang="en-US" sz="2800" dirty="0" smtClean="0"/>
              <a:t>　商品</a:t>
            </a:r>
            <a:r>
              <a:rPr lang="ja-JP" altLang="en-US" sz="2800" dirty="0"/>
              <a:t>を使ったときの</a:t>
            </a:r>
            <a:r>
              <a:rPr lang="ja-JP" altLang="en-US" sz="2800" dirty="0" smtClean="0"/>
              <a:t>シチュエーションを想像する店舗演出</a:t>
            </a:r>
            <a:r>
              <a:rPr lang="ja-JP" altLang="en-US" sz="2800" dirty="0"/>
              <a:t>は</a:t>
            </a:r>
            <a:r>
              <a:rPr lang="ja-JP" altLang="en-US" sz="2800" dirty="0" smtClean="0"/>
              <a:t>消費者に高揚感を与え、価値を醸成し、態度的ストアロイヤリティの形成に影響を及ぼす</a:t>
            </a:r>
            <a:endParaRPr lang="ja-JP" altLang="en-US" sz="2800" dirty="0"/>
          </a:p>
          <a:p>
            <a:endParaRPr lang="ja-JP" altLang="en-US" sz="2800" dirty="0"/>
          </a:p>
          <a:p>
            <a:endParaRPr lang="ja-JP" altLang="en-US" dirty="0"/>
          </a:p>
          <a:p>
            <a:endParaRPr lang="ja-JP" altLang="en-US" dirty="0"/>
          </a:p>
          <a:p>
            <a:endParaRPr kumimoji="1" lang="ja-JP" altLang="en-US" dirty="0"/>
          </a:p>
        </p:txBody>
      </p:sp>
      <p:sp>
        <p:nvSpPr>
          <p:cNvPr id="6" name="日付プレースホルダー 5"/>
          <p:cNvSpPr>
            <a:spLocks noGrp="1"/>
          </p:cNvSpPr>
          <p:nvPr>
            <p:ph type="dt" sz="half" idx="10"/>
          </p:nvPr>
        </p:nvSpPr>
        <p:spPr/>
        <p:txBody>
          <a:bodyPr/>
          <a:lstStyle/>
          <a:p>
            <a:fld id="{E5387CDC-6429-40FF-918B-931C5B6D449F}" type="datetime1">
              <a:rPr kumimoji="1" lang="ja-JP" altLang="en-US" smtClean="0"/>
              <a:pPr/>
              <a:t>2014/12/18</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33</a:t>
            </a:fld>
            <a:endParaRPr kumimoji="1" lang="ja-JP" altLang="en-US"/>
          </a:p>
        </p:txBody>
      </p:sp>
    </p:spTree>
    <p:extLst>
      <p:ext uri="{BB962C8B-B14F-4D97-AF65-F5344CB8AC3E}">
        <p14:creationId xmlns:p14="http://schemas.microsoft.com/office/powerpoint/2010/main" val="12636836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仮説③</a:t>
            </a:r>
            <a:endParaRPr kumimoji="1" lang="ja-JP" altLang="en-US" dirty="0"/>
          </a:p>
        </p:txBody>
      </p:sp>
      <p:sp>
        <p:nvSpPr>
          <p:cNvPr id="6" name="コンテンツ プレースホルダー 5"/>
          <p:cNvSpPr>
            <a:spLocks noGrp="1"/>
          </p:cNvSpPr>
          <p:nvPr>
            <p:ph idx="1"/>
          </p:nvPr>
        </p:nvSpPr>
        <p:spPr/>
        <p:txBody>
          <a:bodyPr/>
          <a:lstStyle/>
          <a:p>
            <a:endParaRPr kumimoji="1" lang="en-US" altLang="ja-JP" dirty="0" smtClean="0"/>
          </a:p>
          <a:p>
            <a:endParaRPr lang="en-US" altLang="ja-JP" dirty="0"/>
          </a:p>
          <a:p>
            <a:endParaRPr kumimoji="1" lang="en-US" altLang="ja-JP" dirty="0" smtClean="0"/>
          </a:p>
          <a:p>
            <a:pPr marL="0" indent="0">
              <a:buNone/>
            </a:pPr>
            <a:endParaRPr kumimoji="1" lang="ja-JP" altLang="en-US" dirty="0"/>
          </a:p>
        </p:txBody>
      </p:sp>
      <p:sp>
        <p:nvSpPr>
          <p:cNvPr id="7" name="横巻き 6"/>
          <p:cNvSpPr/>
          <p:nvPr/>
        </p:nvSpPr>
        <p:spPr>
          <a:xfrm>
            <a:off x="827584" y="2068975"/>
            <a:ext cx="7344816" cy="2888150"/>
          </a:xfrm>
          <a:prstGeom prst="horizontalScrol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宝探しのように店内の</a:t>
            </a:r>
            <a:r>
              <a:rPr lang="ja-JP" altLang="en-US" sz="2400" dirty="0">
                <a:solidFill>
                  <a:schemeClr val="tx1"/>
                </a:solidFill>
              </a:rPr>
              <a:t>多くの</a:t>
            </a:r>
            <a:r>
              <a:rPr lang="ja-JP" altLang="en-US" sz="2400" dirty="0" smtClean="0">
                <a:solidFill>
                  <a:schemeClr val="tx1"/>
                </a:solidFill>
              </a:rPr>
              <a:t>商品の中から</a:t>
            </a:r>
            <a:endParaRPr lang="en-US" altLang="ja-JP" sz="2400" dirty="0" smtClean="0">
              <a:solidFill>
                <a:schemeClr val="tx1"/>
              </a:solidFill>
            </a:endParaRPr>
          </a:p>
          <a:p>
            <a:pPr algn="ctr"/>
            <a:r>
              <a:rPr lang="ja-JP" altLang="en-US" sz="2400" dirty="0" smtClean="0">
                <a:solidFill>
                  <a:schemeClr val="tx1"/>
                </a:solidFill>
              </a:rPr>
              <a:t>消費者が探索できる</a:t>
            </a:r>
            <a:r>
              <a:rPr kumimoji="1" lang="ja-JP" altLang="en-US" sz="2400" dirty="0" smtClean="0">
                <a:solidFill>
                  <a:schemeClr val="tx1"/>
                </a:solidFill>
              </a:rPr>
              <a:t>店舗</a:t>
            </a:r>
            <a:r>
              <a:rPr lang="ja-JP" altLang="en-US" sz="2400" dirty="0" smtClean="0">
                <a:solidFill>
                  <a:schemeClr val="tx1"/>
                </a:solidFill>
              </a:rPr>
              <a:t>演出</a:t>
            </a:r>
            <a:r>
              <a:rPr lang="ja-JP" altLang="en-US" sz="2400" dirty="0">
                <a:solidFill>
                  <a:schemeClr val="tx1"/>
                </a:solidFill>
              </a:rPr>
              <a:t>に</a:t>
            </a:r>
            <a:r>
              <a:rPr lang="ja-JP" altLang="en-US" sz="2400" dirty="0" smtClean="0">
                <a:solidFill>
                  <a:schemeClr val="tx1"/>
                </a:solidFill>
              </a:rPr>
              <a:t>より</a:t>
            </a:r>
            <a:endParaRPr lang="en-US" altLang="ja-JP" sz="2400" dirty="0" smtClean="0">
              <a:solidFill>
                <a:schemeClr val="tx1"/>
              </a:solidFill>
            </a:endParaRPr>
          </a:p>
          <a:p>
            <a:pPr algn="ctr"/>
            <a:r>
              <a:rPr lang="ja-JP" altLang="en-US" sz="2400" dirty="0" smtClean="0">
                <a:solidFill>
                  <a:schemeClr val="tx1"/>
                </a:solidFill>
              </a:rPr>
              <a:t>消費者が高揚し、価値を醸成することで</a:t>
            </a:r>
            <a:endParaRPr lang="en-US" altLang="ja-JP" sz="2400" dirty="0" smtClean="0">
              <a:solidFill>
                <a:schemeClr val="tx1"/>
              </a:solidFill>
            </a:endParaRPr>
          </a:p>
          <a:p>
            <a:pPr algn="ctr"/>
            <a:r>
              <a:rPr lang="ja-JP" altLang="en-US" sz="2400" dirty="0" smtClean="0">
                <a:solidFill>
                  <a:schemeClr val="tx1"/>
                </a:solidFill>
              </a:rPr>
              <a:t>態度的</a:t>
            </a:r>
            <a:r>
              <a:rPr lang="ja-JP" altLang="en-US" sz="2400" dirty="0">
                <a:solidFill>
                  <a:schemeClr val="tx1"/>
                </a:solidFill>
              </a:rPr>
              <a:t>ストアロイヤリティの形成</a:t>
            </a:r>
            <a:r>
              <a:rPr lang="ja-JP" altLang="en-US" sz="2400" dirty="0" smtClean="0">
                <a:solidFill>
                  <a:schemeClr val="tx1"/>
                </a:solidFill>
              </a:rPr>
              <a:t>に影響を与える</a:t>
            </a:r>
            <a:endParaRPr kumimoji="1" lang="ja-JP" altLang="en-US" sz="2400" dirty="0">
              <a:solidFill>
                <a:schemeClr val="tx1"/>
              </a:solidFill>
            </a:endParaRPr>
          </a:p>
        </p:txBody>
      </p:sp>
      <p:sp>
        <p:nvSpPr>
          <p:cNvPr id="3" name="日付プレースホルダー 2"/>
          <p:cNvSpPr>
            <a:spLocks noGrp="1"/>
          </p:cNvSpPr>
          <p:nvPr>
            <p:ph type="dt" sz="half" idx="10"/>
          </p:nvPr>
        </p:nvSpPr>
        <p:spPr/>
        <p:txBody>
          <a:bodyPr/>
          <a:lstStyle/>
          <a:p>
            <a:fld id="{C124C54C-23E5-41B8-967A-75AA954504A1}"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34</a:t>
            </a:fld>
            <a:endParaRPr kumimoji="1" lang="ja-JP" altLang="en-US"/>
          </a:p>
        </p:txBody>
      </p:sp>
    </p:spTree>
    <p:extLst>
      <p:ext uri="{BB962C8B-B14F-4D97-AF65-F5344CB8AC3E}">
        <p14:creationId xmlns:p14="http://schemas.microsoft.com/office/powerpoint/2010/main" val="38581125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仮説③</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sz="2800" dirty="0"/>
              <a:t>系</a:t>
            </a:r>
            <a:r>
              <a:rPr lang="en-US" altLang="ja-JP" sz="2800" dirty="0"/>
              <a:t>1</a:t>
            </a:r>
            <a:r>
              <a:rPr lang="ja-JP" altLang="en-US" sz="2800" dirty="0"/>
              <a:t>　宝探しのように店内の多くの商品の中から消費者が探索</a:t>
            </a:r>
            <a:r>
              <a:rPr lang="ja-JP" altLang="en-US" sz="2800" dirty="0" smtClean="0"/>
              <a:t>できる店舗演出は消費者に高揚感を与える</a:t>
            </a:r>
            <a:endParaRPr lang="en-US" altLang="ja-JP" sz="2800" dirty="0" smtClean="0"/>
          </a:p>
          <a:p>
            <a:endParaRPr lang="en-US" altLang="ja-JP" sz="2800" dirty="0" smtClean="0"/>
          </a:p>
          <a:p>
            <a:r>
              <a:rPr lang="ja-JP" altLang="en-US" sz="2800" dirty="0" smtClean="0"/>
              <a:t>系</a:t>
            </a:r>
            <a:r>
              <a:rPr lang="en-US" altLang="ja-JP" sz="2800" dirty="0" smtClean="0"/>
              <a:t>2</a:t>
            </a:r>
            <a:r>
              <a:rPr lang="ja-JP" altLang="en-US" sz="2800" dirty="0"/>
              <a:t>　宝探しのように店内の多くの商品の中から消費者が探索できる店舗演出は消費者に高揚感を与え</a:t>
            </a:r>
            <a:r>
              <a:rPr lang="ja-JP" altLang="en-US" sz="2800" dirty="0" smtClean="0"/>
              <a:t>、価値</a:t>
            </a:r>
            <a:r>
              <a:rPr lang="ja-JP" altLang="en-US" sz="2800" dirty="0"/>
              <a:t>を醸成</a:t>
            </a:r>
            <a:r>
              <a:rPr lang="ja-JP" altLang="en-US" sz="2800" dirty="0" smtClean="0"/>
              <a:t>する</a:t>
            </a:r>
            <a:endParaRPr lang="ja-JP" altLang="en-US" sz="2800" dirty="0"/>
          </a:p>
          <a:p>
            <a:endParaRPr lang="ja-JP" altLang="en-US" sz="2800" dirty="0"/>
          </a:p>
          <a:p>
            <a:r>
              <a:rPr lang="ja-JP" altLang="en-US" sz="2800" dirty="0" smtClean="0"/>
              <a:t>系</a:t>
            </a:r>
            <a:r>
              <a:rPr lang="en-US" altLang="ja-JP" sz="2800" dirty="0"/>
              <a:t>3</a:t>
            </a:r>
            <a:r>
              <a:rPr lang="ja-JP" altLang="en-US" sz="2800" dirty="0"/>
              <a:t>　</a:t>
            </a:r>
            <a:r>
              <a:rPr lang="ja-JP" altLang="en-US" sz="2800" dirty="0" smtClean="0"/>
              <a:t>宝探し</a:t>
            </a:r>
            <a:r>
              <a:rPr lang="ja-JP" altLang="en-US" sz="2800" dirty="0"/>
              <a:t>の</a:t>
            </a:r>
            <a:r>
              <a:rPr lang="ja-JP" altLang="en-US" sz="2800" dirty="0" smtClean="0"/>
              <a:t>ように店内</a:t>
            </a:r>
            <a:r>
              <a:rPr lang="ja-JP" altLang="en-US" sz="2800" dirty="0"/>
              <a:t>の多くの商品の中から消費者が探索できる店舗演出は消費者に高揚感を与え、価値を醸成し、態度的ストアロイヤリティの形成に影響を及ぼす</a:t>
            </a:r>
          </a:p>
          <a:p>
            <a:endParaRPr lang="ja-JP" altLang="en-US" sz="2800" dirty="0"/>
          </a:p>
          <a:p>
            <a:pPr marL="0" indent="0">
              <a:buNone/>
            </a:pPr>
            <a:endParaRPr kumimoji="1" lang="ja-JP" altLang="en-US" dirty="0"/>
          </a:p>
        </p:txBody>
      </p:sp>
      <p:sp>
        <p:nvSpPr>
          <p:cNvPr id="6" name="日付プレースホルダー 5"/>
          <p:cNvSpPr>
            <a:spLocks noGrp="1"/>
          </p:cNvSpPr>
          <p:nvPr>
            <p:ph type="dt" sz="half" idx="10"/>
          </p:nvPr>
        </p:nvSpPr>
        <p:spPr/>
        <p:txBody>
          <a:bodyPr/>
          <a:lstStyle/>
          <a:p>
            <a:fld id="{68ABC3FF-7D37-440F-8F8B-1F02CC96EBF1}" type="datetime1">
              <a:rPr kumimoji="1" lang="ja-JP" altLang="en-US" smtClean="0"/>
              <a:pPr/>
              <a:t>2014/12/18</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35</a:t>
            </a:fld>
            <a:endParaRPr kumimoji="1" lang="ja-JP" altLang="en-US"/>
          </a:p>
        </p:txBody>
      </p:sp>
    </p:spTree>
    <p:extLst>
      <p:ext uri="{BB962C8B-B14F-4D97-AF65-F5344CB8AC3E}">
        <p14:creationId xmlns:p14="http://schemas.microsoft.com/office/powerpoint/2010/main" val="738170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仮説検証</a:t>
            </a:r>
            <a:endParaRPr kumimoji="1" lang="ja-JP" altLang="en-US" dirty="0"/>
          </a:p>
        </p:txBody>
      </p:sp>
      <p:sp>
        <p:nvSpPr>
          <p:cNvPr id="3" name="コンテンツ プレースホルダー 2"/>
          <p:cNvSpPr>
            <a:spLocks noGrp="1"/>
          </p:cNvSpPr>
          <p:nvPr>
            <p:ph idx="1"/>
          </p:nvPr>
        </p:nvSpPr>
        <p:spPr>
          <a:xfrm>
            <a:off x="107504" y="1412776"/>
            <a:ext cx="8733656" cy="4525963"/>
          </a:xfrm>
        </p:spPr>
        <p:txBody>
          <a:bodyPr>
            <a:normAutofit fontScale="92500"/>
          </a:bodyPr>
          <a:lstStyle/>
          <a:p>
            <a:r>
              <a:rPr kumimoji="1" lang="ja-JP" altLang="en-US" sz="2400" u="sng" dirty="0" smtClean="0"/>
              <a:t>アンケート調査概要</a:t>
            </a:r>
            <a:endParaRPr kumimoji="1" lang="en-US" altLang="ja-JP" sz="2400" u="sng" dirty="0" smtClean="0"/>
          </a:p>
          <a:p>
            <a:r>
              <a:rPr lang="ja-JP" altLang="en-US" sz="2400" dirty="0" smtClean="0"/>
              <a:t>調査対象　</a:t>
            </a:r>
            <a:r>
              <a:rPr lang="en-US" altLang="ja-JP" sz="2400" dirty="0" smtClean="0"/>
              <a:t>10</a:t>
            </a:r>
            <a:r>
              <a:rPr lang="ja-JP" altLang="en-US" sz="2400" dirty="0" smtClean="0"/>
              <a:t>～</a:t>
            </a:r>
            <a:r>
              <a:rPr lang="en-US" altLang="ja-JP" sz="2400" dirty="0" smtClean="0"/>
              <a:t>20</a:t>
            </a:r>
            <a:r>
              <a:rPr lang="ja-JP" altLang="en-US" sz="2400" dirty="0" smtClean="0"/>
              <a:t>代の男女</a:t>
            </a:r>
            <a:endParaRPr lang="en-US" altLang="ja-JP" sz="2400" dirty="0" smtClean="0"/>
          </a:p>
          <a:p>
            <a:r>
              <a:rPr lang="ja-JP" altLang="en-US" sz="2400" dirty="0" smtClean="0"/>
              <a:t>調査期間　</a:t>
            </a:r>
            <a:r>
              <a:rPr lang="en-US" altLang="ja-JP" sz="2400" dirty="0" smtClean="0"/>
              <a:t>2014</a:t>
            </a:r>
            <a:r>
              <a:rPr lang="ja-JP" altLang="en-US" sz="2400" dirty="0" smtClean="0"/>
              <a:t>年</a:t>
            </a:r>
            <a:r>
              <a:rPr lang="en-US" altLang="ja-JP" sz="2400" dirty="0" smtClean="0"/>
              <a:t>11</a:t>
            </a:r>
            <a:r>
              <a:rPr lang="ja-JP" altLang="en-US" sz="2400" dirty="0" smtClean="0"/>
              <a:t>月</a:t>
            </a:r>
            <a:r>
              <a:rPr lang="en-US" altLang="ja-JP" sz="2400" dirty="0" smtClean="0"/>
              <a:t>30</a:t>
            </a:r>
            <a:r>
              <a:rPr lang="ja-JP" altLang="en-US" sz="2400" dirty="0" smtClean="0"/>
              <a:t>日（日曜日）～</a:t>
            </a:r>
            <a:r>
              <a:rPr lang="en-US" altLang="ja-JP" sz="2400" dirty="0" smtClean="0"/>
              <a:t>12</a:t>
            </a:r>
            <a:r>
              <a:rPr lang="ja-JP" altLang="en-US" sz="2400" dirty="0" smtClean="0"/>
              <a:t>月</a:t>
            </a:r>
            <a:r>
              <a:rPr lang="en-US" altLang="ja-JP" sz="2400" dirty="0" smtClean="0"/>
              <a:t>7</a:t>
            </a:r>
            <a:r>
              <a:rPr lang="ja-JP" altLang="en-US" sz="2400" dirty="0" smtClean="0"/>
              <a:t>日（日曜日）</a:t>
            </a:r>
            <a:endParaRPr lang="en-US" altLang="ja-JP" sz="2400" dirty="0" smtClean="0"/>
          </a:p>
          <a:p>
            <a:r>
              <a:rPr lang="ja-JP" altLang="en-US" sz="2400" dirty="0"/>
              <a:t>調査</a:t>
            </a:r>
            <a:r>
              <a:rPr lang="ja-JP" altLang="en-US" sz="2400" dirty="0" smtClean="0"/>
              <a:t>方法　調査対象者に指定店舗を回遊してもらい、その　　　　　</a:t>
            </a:r>
            <a:endParaRPr lang="en-US" altLang="ja-JP" sz="2400" dirty="0" smtClean="0"/>
          </a:p>
          <a:p>
            <a:pPr marL="0" indent="0">
              <a:buNone/>
            </a:pPr>
            <a:r>
              <a:rPr lang="ja-JP" altLang="en-US" sz="2400" dirty="0" smtClean="0"/>
              <a:t>　　　　　　　　　後に質問用紙を用いたアンケート調査</a:t>
            </a:r>
            <a:endParaRPr lang="en-US" altLang="ja-JP" sz="2400" dirty="0" smtClean="0"/>
          </a:p>
          <a:p>
            <a:r>
              <a:rPr lang="ja-JP" altLang="en-US" sz="2400" dirty="0"/>
              <a:t>指定</a:t>
            </a:r>
            <a:r>
              <a:rPr lang="ja-JP" altLang="en-US" sz="2400" dirty="0" smtClean="0"/>
              <a:t>店舗　フライングタイガーコペンハーゲン池袋</a:t>
            </a:r>
            <a:r>
              <a:rPr lang="en-US" altLang="ja-JP" sz="2400" dirty="0" smtClean="0"/>
              <a:t>PARCO</a:t>
            </a:r>
            <a:r>
              <a:rPr lang="ja-JP" altLang="en-US" sz="2400" dirty="0" smtClean="0"/>
              <a:t>店、　　　　　　　</a:t>
            </a:r>
            <a:endParaRPr lang="en-US" altLang="ja-JP" sz="2400" dirty="0" smtClean="0"/>
          </a:p>
          <a:p>
            <a:pPr marL="0" indent="0">
              <a:buNone/>
            </a:pPr>
            <a:r>
              <a:rPr lang="ja-JP" altLang="en-US" sz="2400" dirty="0"/>
              <a:t>　</a:t>
            </a:r>
            <a:r>
              <a:rPr lang="ja-JP" altLang="en-US" sz="2400" dirty="0" smtClean="0"/>
              <a:t>　　　　　　　　ヴィレッジバンガード池袋サンシャインシティーアルタ店</a:t>
            </a:r>
            <a:endParaRPr lang="en-US" altLang="ja-JP" sz="2400" dirty="0" smtClean="0"/>
          </a:p>
          <a:p>
            <a:r>
              <a:rPr lang="ja-JP" altLang="en-US" sz="2400" dirty="0" smtClean="0"/>
              <a:t>サンプルサイズ　</a:t>
            </a:r>
            <a:r>
              <a:rPr lang="en-US" altLang="ja-JP" sz="2400" dirty="0" smtClean="0"/>
              <a:t>53</a:t>
            </a:r>
            <a:r>
              <a:rPr lang="ja-JP" altLang="en-US" sz="2400" dirty="0" smtClean="0"/>
              <a:t>人</a:t>
            </a:r>
            <a:r>
              <a:rPr lang="en-US" altLang="ja-JP" sz="2400" dirty="0" smtClean="0"/>
              <a:t>×2</a:t>
            </a:r>
            <a:r>
              <a:rPr lang="ja-JP" altLang="en-US" sz="2400" dirty="0" smtClean="0"/>
              <a:t>店舗＝</a:t>
            </a:r>
            <a:r>
              <a:rPr lang="en-US" altLang="ja-JP" sz="2400" dirty="0" smtClean="0"/>
              <a:t>106</a:t>
            </a:r>
            <a:r>
              <a:rPr lang="ja-JP" altLang="en-US" sz="2400" dirty="0" smtClean="0"/>
              <a:t>（有効回答　</a:t>
            </a:r>
            <a:r>
              <a:rPr lang="en-US" altLang="ja-JP" sz="2400" dirty="0" smtClean="0"/>
              <a:t>52</a:t>
            </a:r>
            <a:r>
              <a:rPr lang="ja-JP" altLang="en-US" sz="2400" dirty="0" smtClean="0"/>
              <a:t>人</a:t>
            </a:r>
            <a:r>
              <a:rPr lang="en-US" altLang="ja-JP" sz="2400" dirty="0" smtClean="0"/>
              <a:t>×2</a:t>
            </a:r>
            <a:r>
              <a:rPr lang="ja-JP" altLang="en-US" sz="2400" dirty="0" smtClean="0"/>
              <a:t>店舗＝</a:t>
            </a:r>
            <a:r>
              <a:rPr lang="en-US" altLang="ja-JP" sz="2400" dirty="0" smtClean="0"/>
              <a:t>104</a:t>
            </a:r>
            <a:r>
              <a:rPr lang="ja-JP" altLang="en-US" sz="2400" dirty="0" smtClean="0"/>
              <a:t>）</a:t>
            </a:r>
            <a:endParaRPr lang="en-US" altLang="ja-JP" sz="2400" dirty="0" smtClean="0"/>
          </a:p>
          <a:p>
            <a:r>
              <a:rPr lang="ja-JP" altLang="en-US" sz="2400" dirty="0"/>
              <a:t>　</a:t>
            </a:r>
            <a:r>
              <a:rPr lang="ja-JP" altLang="en-US" sz="2400" dirty="0" smtClean="0"/>
              <a:t>　　　　　　　　　</a:t>
            </a:r>
            <a:r>
              <a:rPr lang="ja-JP" altLang="en-US" sz="2400" dirty="0"/>
              <a:t>　</a:t>
            </a:r>
            <a:r>
              <a:rPr lang="ja-JP" altLang="en-US" sz="2400" dirty="0" smtClean="0"/>
              <a:t>男性</a:t>
            </a:r>
            <a:r>
              <a:rPr lang="en-US" altLang="ja-JP" sz="2400" dirty="0" smtClean="0"/>
              <a:t>27</a:t>
            </a:r>
            <a:r>
              <a:rPr lang="ja-JP" altLang="en-US" sz="2400" dirty="0" smtClean="0"/>
              <a:t>人・女性</a:t>
            </a:r>
            <a:r>
              <a:rPr lang="en-US" altLang="ja-JP" sz="2400" dirty="0" smtClean="0"/>
              <a:t>25</a:t>
            </a:r>
            <a:r>
              <a:rPr lang="ja-JP" altLang="en-US" sz="2400" dirty="0" smtClean="0"/>
              <a:t>人　</a:t>
            </a:r>
            <a:endParaRPr lang="en-US" altLang="ja-JP" sz="2400" dirty="0" smtClean="0"/>
          </a:p>
          <a:p>
            <a:r>
              <a:rPr lang="ja-JP" altLang="en-US" sz="2400" dirty="0"/>
              <a:t>分析</a:t>
            </a:r>
            <a:r>
              <a:rPr lang="ja-JP" altLang="en-US" sz="2400" dirty="0" smtClean="0"/>
              <a:t>方法　カイ２乗検定、単回帰分析、主成分分析、対応のない</a:t>
            </a:r>
            <a:r>
              <a:rPr lang="en-US" altLang="ja-JP" sz="2400" dirty="0" smtClean="0"/>
              <a:t>T</a:t>
            </a:r>
            <a:r>
              <a:rPr lang="ja-JP" altLang="en-US" sz="2400" dirty="0" smtClean="0"/>
              <a:t>検定</a:t>
            </a:r>
            <a:endParaRPr lang="en-US" altLang="ja-JP" sz="2400" dirty="0" smtClean="0"/>
          </a:p>
          <a:p>
            <a:pPr marL="0" indent="0">
              <a:buNone/>
            </a:pPr>
            <a:r>
              <a:rPr lang="ja-JP" altLang="en-US" sz="2400" dirty="0"/>
              <a:t>　</a:t>
            </a:r>
            <a:r>
              <a:rPr lang="ja-JP" altLang="en-US" sz="2400" dirty="0" smtClean="0"/>
              <a:t>　　　　　　　　（イン</a:t>
            </a:r>
            <a:endParaRPr lang="en-US" altLang="ja-JP" sz="2400" dirty="0"/>
          </a:p>
        </p:txBody>
      </p:sp>
      <p:sp>
        <p:nvSpPr>
          <p:cNvPr id="4" name="日付プレースホルダー 3"/>
          <p:cNvSpPr>
            <a:spLocks noGrp="1"/>
          </p:cNvSpPr>
          <p:nvPr>
            <p:ph type="dt" sz="half" idx="10"/>
          </p:nvPr>
        </p:nvSpPr>
        <p:spPr/>
        <p:txBody>
          <a:bodyPr/>
          <a:lstStyle/>
          <a:p>
            <a:fld id="{BEA0C850-8538-4EC2-B6F9-4B9238CBC0A2}"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36</a:t>
            </a:fld>
            <a:endParaRPr kumimoji="1" lang="ja-JP" altLang="en-US"/>
          </a:p>
        </p:txBody>
      </p:sp>
    </p:spTree>
    <p:extLst>
      <p:ext uri="{BB962C8B-B14F-4D97-AF65-F5344CB8AC3E}">
        <p14:creationId xmlns:p14="http://schemas.microsoft.com/office/powerpoint/2010/main" val="34682507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仮説①系１の検証</a:t>
            </a:r>
            <a:endParaRPr lang="ja-JP" altLang="en-US" dirty="0"/>
          </a:p>
        </p:txBody>
      </p:sp>
      <p:sp>
        <p:nvSpPr>
          <p:cNvPr id="3" name="コンテンツ プレースホルダー 2"/>
          <p:cNvSpPr>
            <a:spLocks noGrp="1"/>
          </p:cNvSpPr>
          <p:nvPr>
            <p:ph idx="1"/>
          </p:nvPr>
        </p:nvSpPr>
        <p:spPr>
          <a:xfrm>
            <a:off x="518864" y="1600200"/>
            <a:ext cx="8229600" cy="4525963"/>
          </a:xfrm>
        </p:spPr>
        <p:txBody>
          <a:bodyPr/>
          <a:lstStyle/>
          <a:p>
            <a:r>
              <a:rPr lang="ja-JP" altLang="en-US" sz="2400" dirty="0"/>
              <a:t>予備</a:t>
            </a:r>
            <a:r>
              <a:rPr lang="ja-JP" altLang="en-US" sz="2400" dirty="0" smtClean="0"/>
              <a:t>分析として、スライド</a:t>
            </a:r>
            <a:r>
              <a:rPr lang="en-US" altLang="ja-JP" sz="2400" dirty="0" smtClean="0"/>
              <a:t>16</a:t>
            </a:r>
            <a:r>
              <a:rPr lang="ja-JP" altLang="en-US" sz="2400" dirty="0" smtClean="0"/>
              <a:t>で定義した高揚感情を抽出</a:t>
            </a:r>
            <a:endParaRPr lang="en-US" altLang="ja-JP" sz="2400" dirty="0" smtClean="0"/>
          </a:p>
          <a:p>
            <a:endParaRPr lang="en-US" altLang="ja-JP" dirty="0" smtClean="0"/>
          </a:p>
          <a:p>
            <a:endParaRPr lang="en-US" altLang="ja-JP" dirty="0" smtClean="0"/>
          </a:p>
          <a:p>
            <a:endParaRPr lang="ja-JP" altLang="en-US" dirty="0"/>
          </a:p>
        </p:txBody>
      </p:sp>
      <p:sp>
        <p:nvSpPr>
          <p:cNvPr id="4" name="日付プレースホルダー 3"/>
          <p:cNvSpPr>
            <a:spLocks noGrp="1"/>
          </p:cNvSpPr>
          <p:nvPr>
            <p:ph type="dt" sz="half" idx="10"/>
          </p:nvPr>
        </p:nvSpPr>
        <p:spPr/>
        <p:txBody>
          <a:bodyPr/>
          <a:lstStyle/>
          <a:p>
            <a:fld id="{47840527-63CB-4A4F-AD99-E2D36DDE6FEF}" type="datetime1">
              <a:rPr lang="ja-JP" altLang="en-US" smtClean="0"/>
              <a:pPr/>
              <a:t>2014/12/18</a:t>
            </a:fld>
            <a:endParaRPr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lang="ja-JP" altLang="en-US" smtClean="0"/>
              <a:pPr/>
              <a:t>37</a:t>
            </a:fld>
            <a:endParaRPr lang="ja-JP" altLang="en-US"/>
          </a:p>
        </p:txBody>
      </p:sp>
      <p:sp>
        <p:nvSpPr>
          <p:cNvPr id="9" name="角丸四角形吹き出し 8"/>
          <p:cNvSpPr/>
          <p:nvPr/>
        </p:nvSpPr>
        <p:spPr>
          <a:xfrm>
            <a:off x="971600" y="5328531"/>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すべて</a:t>
            </a:r>
            <a:r>
              <a:rPr lang="ja-JP" altLang="en-US" sz="1000" dirty="0" smtClean="0">
                <a:solidFill>
                  <a:schemeClr val="tx1"/>
                </a:solidFill>
              </a:rPr>
              <a:t>の値が</a:t>
            </a:r>
            <a:r>
              <a:rPr lang="en-US" altLang="ja-JP" sz="1000" dirty="0" smtClean="0">
                <a:solidFill>
                  <a:schemeClr val="tx1"/>
                </a:solidFill>
              </a:rPr>
              <a:t>0.5</a:t>
            </a:r>
            <a:r>
              <a:rPr lang="ja-JP" altLang="en-US" sz="1000" dirty="0" smtClean="0">
                <a:solidFill>
                  <a:schemeClr val="tx1"/>
                </a:solidFill>
              </a:rPr>
              <a:t>以上</a:t>
            </a:r>
            <a:endParaRPr kumimoji="1" lang="ja-JP" altLang="en-US" sz="1000" dirty="0">
              <a:solidFill>
                <a:schemeClr val="tx1"/>
              </a:solidFill>
            </a:endParaRPr>
          </a:p>
        </p:txBody>
      </p:sp>
      <p:sp>
        <p:nvSpPr>
          <p:cNvPr id="11" name="角丸四角形吹き出し 10"/>
          <p:cNvSpPr/>
          <p:nvPr/>
        </p:nvSpPr>
        <p:spPr>
          <a:xfrm>
            <a:off x="3792190" y="5328531"/>
            <a:ext cx="1728192" cy="360040"/>
          </a:xfrm>
          <a:prstGeom prst="wedgeRoundRectCallout">
            <a:avLst>
              <a:gd name="adj1" fmla="val 21280"/>
              <a:gd name="adj2" fmla="val -103359"/>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抽出された</a:t>
            </a:r>
            <a:r>
              <a:rPr lang="ja-JP" altLang="en-US" sz="1000" dirty="0">
                <a:solidFill>
                  <a:schemeClr val="tx1"/>
                </a:solidFill>
              </a:rPr>
              <a:t>成分</a:t>
            </a:r>
            <a:r>
              <a:rPr lang="ja-JP" altLang="en-US" sz="1000" dirty="0" smtClean="0">
                <a:solidFill>
                  <a:schemeClr val="tx1"/>
                </a:solidFill>
              </a:rPr>
              <a:t>は</a:t>
            </a:r>
            <a:r>
              <a:rPr lang="en-US" altLang="ja-JP" sz="1000" dirty="0" smtClean="0">
                <a:solidFill>
                  <a:schemeClr val="tx1"/>
                </a:solidFill>
              </a:rPr>
              <a:t>1</a:t>
            </a:r>
            <a:r>
              <a:rPr lang="ja-JP" altLang="en-US" sz="1000" dirty="0" smtClean="0">
                <a:solidFill>
                  <a:schemeClr val="tx1"/>
                </a:solidFill>
              </a:rPr>
              <a:t>つ</a:t>
            </a:r>
            <a:endParaRPr kumimoji="1" lang="ja-JP" altLang="en-US" sz="1000" dirty="0">
              <a:solidFill>
                <a:schemeClr val="tx1"/>
              </a:solidFill>
            </a:endParaRPr>
          </a:p>
        </p:txBody>
      </p:sp>
      <p:sp>
        <p:nvSpPr>
          <p:cNvPr id="18" name="正方形/長方形 17"/>
          <p:cNvSpPr/>
          <p:nvPr/>
        </p:nvSpPr>
        <p:spPr>
          <a:xfrm>
            <a:off x="539552" y="2060848"/>
            <a:ext cx="7128792" cy="1368152"/>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問</a:t>
            </a:r>
            <a:r>
              <a:rPr kumimoji="1" lang="en-US" altLang="ja-JP" dirty="0" smtClean="0">
                <a:solidFill>
                  <a:schemeClr val="tx1"/>
                </a:solidFill>
              </a:rPr>
              <a:t>5-3</a:t>
            </a:r>
            <a:r>
              <a:rPr lang="ja-JP" altLang="en-US" dirty="0" smtClean="0">
                <a:solidFill>
                  <a:schemeClr val="tx1"/>
                </a:solidFill>
              </a:rPr>
              <a:t>（仮説１）</a:t>
            </a:r>
            <a:endParaRPr lang="en-US" altLang="ja-JP" dirty="0" smtClean="0">
              <a:solidFill>
                <a:schemeClr val="tx1"/>
              </a:solidFill>
            </a:endParaRPr>
          </a:p>
          <a:p>
            <a:pPr algn="ctr"/>
            <a:r>
              <a:rPr kumimoji="1" lang="ja-JP" altLang="en-US" dirty="0" smtClean="0">
                <a:solidFill>
                  <a:schemeClr val="tx1"/>
                </a:solidFill>
              </a:rPr>
              <a:t>　店舗でこの写真を見たとき、以下の感情はどの程度働きましたか</a:t>
            </a:r>
            <a:endParaRPr kumimoji="1" lang="en-US" altLang="ja-JP" dirty="0" smtClean="0">
              <a:solidFill>
                <a:schemeClr val="tx1"/>
              </a:solidFill>
            </a:endParaRPr>
          </a:p>
          <a:p>
            <a:r>
              <a:rPr lang="ja-JP" altLang="en-US" dirty="0" smtClean="0">
                <a:solidFill>
                  <a:schemeClr val="tx1"/>
                </a:solidFill>
              </a:rPr>
              <a:t>　　　　　　　　　　　　　　　　</a:t>
            </a:r>
            <a:r>
              <a:rPr lang="ja-JP" altLang="en-US" sz="1400" dirty="0" smtClean="0">
                <a:solidFill>
                  <a:schemeClr val="tx1"/>
                </a:solidFill>
              </a:rPr>
              <a:t>あてはまる　　　　　　　　　　　あてはまらない</a:t>
            </a:r>
            <a:endParaRPr lang="en-US" altLang="ja-JP" dirty="0" smtClean="0">
              <a:solidFill>
                <a:schemeClr val="tx1"/>
              </a:solidFill>
            </a:endParaRPr>
          </a:p>
          <a:p>
            <a:pPr algn="ctr"/>
            <a:r>
              <a:rPr lang="ja-JP" altLang="en-US" dirty="0" smtClean="0">
                <a:solidFill>
                  <a:schemeClr val="tx1"/>
                </a:solidFill>
              </a:rPr>
              <a:t>驚いた 　　</a:t>
            </a:r>
            <a:r>
              <a:rPr lang="en-US" altLang="ja-JP" dirty="0" smtClean="0">
                <a:solidFill>
                  <a:schemeClr val="tx1"/>
                </a:solidFill>
              </a:rPr>
              <a:t>1―――2―――3―――4</a:t>
            </a:r>
            <a:r>
              <a:rPr lang="ja-JP" altLang="en-US" dirty="0" smtClean="0">
                <a:solidFill>
                  <a:schemeClr val="tx1"/>
                </a:solidFill>
              </a:rPr>
              <a:t>　</a:t>
            </a:r>
            <a:endParaRPr lang="en-US" altLang="ja-JP" dirty="0" smtClean="0">
              <a:solidFill>
                <a:schemeClr val="tx1"/>
              </a:solidFill>
            </a:endParaRPr>
          </a:p>
          <a:p>
            <a:pPr algn="ctr"/>
            <a:r>
              <a:rPr kumimoji="1" lang="ja-JP" altLang="en-US" dirty="0">
                <a:solidFill>
                  <a:schemeClr val="tx1"/>
                </a:solidFill>
              </a:rPr>
              <a:t>興奮</a:t>
            </a:r>
            <a:r>
              <a:rPr kumimoji="1" lang="ja-JP" altLang="en-US" dirty="0" smtClean="0">
                <a:solidFill>
                  <a:schemeClr val="tx1"/>
                </a:solidFill>
              </a:rPr>
              <a:t>した　</a:t>
            </a:r>
            <a:r>
              <a:rPr lang="en-US" altLang="ja-JP" dirty="0" smtClean="0">
                <a:solidFill>
                  <a:schemeClr val="tx1"/>
                </a:solidFill>
              </a:rPr>
              <a:t> </a:t>
            </a:r>
            <a:r>
              <a:rPr lang="en-US" altLang="ja-JP" dirty="0">
                <a:solidFill>
                  <a:schemeClr val="tx1"/>
                </a:solidFill>
              </a:rPr>
              <a:t>1―――2―――3―――4 </a:t>
            </a:r>
            <a:r>
              <a:rPr kumimoji="1" lang="ja-JP" altLang="en-US" dirty="0" smtClean="0">
                <a:solidFill>
                  <a:schemeClr val="tx1"/>
                </a:solidFill>
              </a:rPr>
              <a:t>　</a:t>
            </a:r>
            <a:endParaRPr kumimoji="1" lang="ja-JP" altLang="en-US" dirty="0">
              <a:solidFill>
                <a:schemeClr val="tx1"/>
              </a:solidFill>
            </a:endParaRPr>
          </a:p>
        </p:txBody>
      </p:sp>
      <p:sp>
        <p:nvSpPr>
          <p:cNvPr id="20" name="テキスト ボックス 19"/>
          <p:cNvSpPr txBox="1"/>
          <p:nvPr/>
        </p:nvSpPr>
        <p:spPr>
          <a:xfrm>
            <a:off x="4877706" y="3429000"/>
            <a:ext cx="2952328" cy="461665"/>
          </a:xfrm>
          <a:prstGeom prst="rect">
            <a:avLst/>
          </a:prstGeom>
          <a:noFill/>
        </p:spPr>
        <p:txBody>
          <a:bodyPr wrap="square" rtlCol="0">
            <a:spAutoFit/>
          </a:bodyPr>
          <a:lstStyle/>
          <a:p>
            <a:r>
              <a:rPr kumimoji="1" lang="ja-JP" altLang="en-US" sz="2400" dirty="0" smtClean="0"/>
              <a:t>→</a:t>
            </a:r>
            <a:r>
              <a:rPr lang="ja-JP" altLang="en-US" sz="2400" u="sng" dirty="0"/>
              <a:t>主成分</a:t>
            </a:r>
            <a:r>
              <a:rPr kumimoji="1" lang="ja-JP" altLang="en-US" sz="2400" u="sng" dirty="0" smtClean="0"/>
              <a:t>分析を実施</a:t>
            </a:r>
            <a:endParaRPr kumimoji="1" lang="ja-JP" altLang="en-US" sz="2400" u="sng" dirty="0"/>
          </a:p>
        </p:txBody>
      </p:sp>
      <p:sp>
        <p:nvSpPr>
          <p:cNvPr id="21" name="1 つの角を丸めた四角形 20"/>
          <p:cNvSpPr/>
          <p:nvPr/>
        </p:nvSpPr>
        <p:spPr>
          <a:xfrm>
            <a:off x="2843808" y="5786833"/>
            <a:ext cx="5472608" cy="720080"/>
          </a:xfrm>
          <a:prstGeom prst="snipRoundRect">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高揚（驚いた、興奮した）</a:t>
            </a:r>
            <a:r>
              <a:rPr lang="ja-JP" altLang="en-US" sz="2000" dirty="0">
                <a:solidFill>
                  <a:schemeClr val="tx1"/>
                </a:solidFill>
              </a:rPr>
              <a:t>主成分</a:t>
            </a:r>
            <a:r>
              <a:rPr kumimoji="1" lang="ja-JP" altLang="en-US" sz="2000" dirty="0" smtClean="0">
                <a:solidFill>
                  <a:schemeClr val="tx1"/>
                </a:solidFill>
              </a:rPr>
              <a:t>が抽出される</a:t>
            </a:r>
            <a:endParaRPr kumimoji="1" lang="ja-JP" altLang="en-US" sz="2000" dirty="0">
              <a:solidFill>
                <a:schemeClr val="tx1"/>
              </a:solidFill>
            </a:endParaRPr>
          </a:p>
        </p:txBody>
      </p:sp>
      <p:sp>
        <p:nvSpPr>
          <p:cNvPr id="22" name="右矢印 21"/>
          <p:cNvSpPr/>
          <p:nvPr/>
        </p:nvSpPr>
        <p:spPr>
          <a:xfrm>
            <a:off x="1979712" y="5949278"/>
            <a:ext cx="648072" cy="557633"/>
          </a:xfrm>
          <a:prstGeom prst="rightArrow">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1770257888"/>
              </p:ext>
            </p:extLst>
          </p:nvPr>
        </p:nvGraphicFramePr>
        <p:xfrm>
          <a:off x="313209" y="4141192"/>
          <a:ext cx="2314575" cy="1016000"/>
        </p:xfrm>
        <a:graphic>
          <a:graphicData uri="http://schemas.openxmlformats.org/drawingml/2006/table">
            <a:tbl>
              <a:tblPr/>
              <a:tblGrid>
                <a:gridCol w="888705"/>
                <a:gridCol w="654133"/>
                <a:gridCol w="771737"/>
              </a:tblGrid>
              <a:tr h="0">
                <a:tc gridSpan="3">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共通性</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初期</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因子抽出後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驚いた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.769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興奮した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.769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3">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因子抽出法</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1238112655"/>
              </p:ext>
            </p:extLst>
          </p:nvPr>
        </p:nvGraphicFramePr>
        <p:xfrm>
          <a:off x="2817778" y="3921711"/>
          <a:ext cx="4429124" cy="1219200"/>
        </p:xfrm>
        <a:graphic>
          <a:graphicData uri="http://schemas.openxmlformats.org/drawingml/2006/table">
            <a:tbl>
              <a:tblPr/>
              <a:tblGrid>
                <a:gridCol w="622024"/>
                <a:gridCol w="640763"/>
                <a:gridCol w="640763"/>
                <a:gridCol w="622024"/>
                <a:gridCol w="640763"/>
                <a:gridCol w="640763"/>
                <a:gridCol w="622024"/>
              </a:tblGrid>
              <a:tr h="0">
                <a:tc gridSpan="7">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説明された分散の合計</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3">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初期の固有値</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抽出後の負荷量平方和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分散の</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累積</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分散の</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累積</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1</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1.538</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76.889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76.889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1.538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76.889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76.889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2</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.462</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23.111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7">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因子抽出法</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5" name="表 14"/>
          <p:cNvGraphicFramePr>
            <a:graphicFrameLocks noGrp="1"/>
          </p:cNvGraphicFramePr>
          <p:nvPr>
            <p:extLst>
              <p:ext uri="{D42A27DB-BD31-4B8C-83A1-F6EECF244321}">
                <p14:modId xmlns:p14="http://schemas.microsoft.com/office/powerpoint/2010/main" val="482969066"/>
              </p:ext>
            </p:extLst>
          </p:nvPr>
        </p:nvGraphicFramePr>
        <p:xfrm>
          <a:off x="7380312" y="3933056"/>
          <a:ext cx="1543050" cy="1625600"/>
        </p:xfrm>
        <a:graphic>
          <a:graphicData uri="http://schemas.openxmlformats.org/drawingml/2006/table">
            <a:tbl>
              <a:tblPr/>
              <a:tblGrid>
                <a:gridCol w="888827"/>
                <a:gridCol w="654223"/>
              </a:tblGrid>
              <a:tr h="0">
                <a:tc gridSpan="2">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成分行列</a:t>
                      </a:r>
                      <a:r>
                        <a:rPr lang="en-US" sz="900" b="1" kern="0" baseline="30000" dirty="0">
                          <a:solidFill>
                            <a:srgbClr val="000000"/>
                          </a:solidFill>
                          <a:effectLst/>
                          <a:latin typeface="ＭＳ ゴシック"/>
                          <a:ea typeface="ＭＳ 明朝"/>
                          <a:cs typeface="ＭＳ ゴシック"/>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rowSpan="2">
                  <a:txBody>
                    <a:bodyPr/>
                    <a:lstStyle/>
                    <a:p>
                      <a:pPr algn="l">
                        <a:spcAft>
                          <a:spcPts val="0"/>
                        </a:spcAft>
                      </a:pPr>
                      <a:r>
                        <a:rPr lang="en-US" sz="1200" kern="0" dirty="0">
                          <a:effectLst/>
                          <a:latin typeface="Times New Roman"/>
                          <a:ea typeface="ＭＳ 明朝"/>
                          <a:cs typeface="Times New Roman"/>
                        </a:rPr>
                        <a:t> </a:t>
                      </a:r>
                      <a:endParaRPr lang="ja-JP" sz="1050" kern="100" dirty="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驚いた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.877</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興奮した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.877</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因子抽出法</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主成分分析</a:t>
                      </a:r>
                      <a:endParaRPr lang="ja-JP" sz="1050" kern="10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r>
              <a:tr h="0">
                <a:tc gridSpan="2">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a. 1 </a:t>
                      </a:r>
                      <a:r>
                        <a:rPr lang="ja-JP" sz="900" kern="0" dirty="0">
                          <a:solidFill>
                            <a:srgbClr val="000000"/>
                          </a:solidFill>
                          <a:effectLst/>
                          <a:latin typeface="ＭＳ ゴシック"/>
                          <a:ea typeface="ＭＳ 明朝"/>
                          <a:cs typeface="ＭＳ ゴシック"/>
                        </a:rPr>
                        <a:t>個の成分が抽出されました</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r>
            </a:tbl>
          </a:graphicData>
        </a:graphic>
      </p:graphicFrame>
      <p:sp>
        <p:nvSpPr>
          <p:cNvPr id="6" name="円/楕円 5"/>
          <p:cNvSpPr/>
          <p:nvPr/>
        </p:nvSpPr>
        <p:spPr>
          <a:xfrm>
            <a:off x="2303748" y="4509120"/>
            <a:ext cx="396044"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2756856" y="4509120"/>
            <a:ext cx="4623455" cy="252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200786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3204" y="-34644"/>
            <a:ext cx="8229600" cy="1143000"/>
          </a:xfrm>
        </p:spPr>
        <p:txBody>
          <a:bodyPr/>
          <a:lstStyle/>
          <a:p>
            <a:r>
              <a:rPr kumimoji="1" lang="ja-JP" altLang="en-US" dirty="0" smtClean="0"/>
              <a:t>仮説①系１の検証</a:t>
            </a:r>
            <a:endParaRPr kumimoji="1" lang="ja-JP" altLang="en-US" dirty="0"/>
          </a:p>
        </p:txBody>
      </p:sp>
      <p:sp>
        <p:nvSpPr>
          <p:cNvPr id="4" name="日付プレースホルダー 3"/>
          <p:cNvSpPr>
            <a:spLocks noGrp="1"/>
          </p:cNvSpPr>
          <p:nvPr>
            <p:ph type="dt" sz="half" idx="10"/>
          </p:nvPr>
        </p:nvSpPr>
        <p:spPr/>
        <p:txBody>
          <a:bodyPr/>
          <a:lstStyle/>
          <a:p>
            <a:fld id="{787ED7B9-2EFA-4C86-94BE-1139C3794354}"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38</a:t>
            </a:fld>
            <a:endParaRPr kumimoji="1" lang="ja-JP" altLang="en-US"/>
          </a:p>
        </p:txBody>
      </p:sp>
      <p:sp>
        <p:nvSpPr>
          <p:cNvPr id="9" name="テキスト ボックス 8"/>
          <p:cNvSpPr txBox="1"/>
          <p:nvPr/>
        </p:nvSpPr>
        <p:spPr>
          <a:xfrm>
            <a:off x="577815" y="773716"/>
            <a:ext cx="6840760" cy="400110"/>
          </a:xfrm>
          <a:prstGeom prst="rect">
            <a:avLst/>
          </a:prstGeom>
          <a:noFill/>
        </p:spPr>
        <p:txBody>
          <a:bodyPr wrap="square" rtlCol="0">
            <a:spAutoFit/>
          </a:bodyPr>
          <a:lstStyle/>
          <a:p>
            <a:r>
              <a:rPr kumimoji="1" lang="ja-JP" altLang="en-US" sz="2000" dirty="0" smtClean="0"/>
              <a:t>カラフルさの演出による高揚感の獲得の検証</a:t>
            </a:r>
            <a:endParaRPr kumimoji="1" lang="ja-JP" altLang="en-US" sz="2000" dirty="0"/>
          </a:p>
        </p:txBody>
      </p:sp>
      <p:sp>
        <p:nvSpPr>
          <p:cNvPr id="11" name="正方形/長方形 10"/>
          <p:cNvSpPr/>
          <p:nvPr/>
        </p:nvSpPr>
        <p:spPr>
          <a:xfrm>
            <a:off x="602453" y="1155938"/>
            <a:ext cx="5815610" cy="75608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問５－２．あなたはこの写真の売り場をみて、カラフルだと思いましたか？</a:t>
            </a:r>
          </a:p>
          <a:p>
            <a:pPr algn="ctr"/>
            <a:r>
              <a:rPr lang="ja-JP" altLang="en-US" sz="1400" dirty="0">
                <a:solidFill>
                  <a:schemeClr val="tx1"/>
                </a:solidFill>
              </a:rPr>
              <a:t>１．はい　　　　　　　２．いいえ</a:t>
            </a:r>
          </a:p>
        </p:txBody>
      </p:sp>
      <p:sp>
        <p:nvSpPr>
          <p:cNvPr id="15" name="正方形/長方形 14"/>
          <p:cNvSpPr/>
          <p:nvPr/>
        </p:nvSpPr>
        <p:spPr>
          <a:xfrm>
            <a:off x="568725" y="5907271"/>
            <a:ext cx="6984777" cy="86583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r>
              <a:rPr lang="ja-JP" altLang="en-US" u="sng" dirty="0" smtClean="0">
                <a:solidFill>
                  <a:schemeClr val="tx1"/>
                </a:solidFill>
              </a:rPr>
              <a:t>仮説①系１</a:t>
            </a:r>
            <a:endParaRPr lang="en-US" altLang="ja-JP" u="sng" dirty="0" smtClean="0">
              <a:solidFill>
                <a:schemeClr val="tx1"/>
              </a:solidFill>
            </a:endParaRPr>
          </a:p>
          <a:p>
            <a:pPr algn="ctr"/>
            <a:r>
              <a:rPr lang="ja-JP" altLang="en-US" dirty="0">
                <a:solidFill>
                  <a:schemeClr val="tx1"/>
                </a:solidFill>
              </a:rPr>
              <a:t>商品のカラフルさを利用した店舗演出は消費者に高揚感を与える</a:t>
            </a:r>
            <a:endParaRPr lang="en-US" altLang="ja-JP" dirty="0">
              <a:solidFill>
                <a:schemeClr val="tx1"/>
              </a:solidFill>
            </a:endParaRPr>
          </a:p>
          <a:p>
            <a:pPr algn="ctr"/>
            <a:endParaRPr lang="en-US" altLang="ja-JP" u="sng" dirty="0" smtClean="0">
              <a:solidFill>
                <a:schemeClr val="tx1"/>
              </a:solidFill>
            </a:endParaRPr>
          </a:p>
        </p:txBody>
      </p:sp>
      <p:sp>
        <p:nvSpPr>
          <p:cNvPr id="23" name="円形吹き出し 22"/>
          <p:cNvSpPr/>
          <p:nvPr/>
        </p:nvSpPr>
        <p:spPr>
          <a:xfrm>
            <a:off x="6611517" y="692696"/>
            <a:ext cx="2401686" cy="1259282"/>
          </a:xfrm>
          <a:prstGeom prst="wedgeEllipseCallout">
            <a:avLst>
              <a:gd name="adj1" fmla="val -55575"/>
              <a:gd name="adj2" fmla="val 23816"/>
            </a:avLst>
          </a:prstGeom>
          <a:solidFill>
            <a:schemeClr val="accent3">
              <a:lumMod val="40000"/>
              <a:lumOff val="60000"/>
            </a:schemeClr>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a:t>
            </a:r>
            <a:r>
              <a:rPr lang="ja-JP" altLang="en-US" sz="1200" dirty="0">
                <a:solidFill>
                  <a:schemeClr val="tx1"/>
                </a:solidFill>
              </a:rPr>
              <a:t>１．はい（企業の</a:t>
            </a:r>
            <a:r>
              <a:rPr lang="ja-JP" altLang="en-US" sz="1200" dirty="0" smtClean="0">
                <a:solidFill>
                  <a:schemeClr val="tx1"/>
                </a:solidFill>
              </a:rPr>
              <a:t>演出に</a:t>
            </a:r>
            <a:r>
              <a:rPr lang="ja-JP" altLang="en-US" sz="1200" dirty="0">
                <a:solidFill>
                  <a:schemeClr val="tx1"/>
                </a:solidFill>
              </a:rPr>
              <a:t>対し、認知している）」と答えた人のほう</a:t>
            </a:r>
            <a:r>
              <a:rPr lang="ja-JP" altLang="en-US" sz="1200" dirty="0" smtClean="0">
                <a:solidFill>
                  <a:schemeClr val="tx1"/>
                </a:solidFill>
              </a:rPr>
              <a:t>がより</a:t>
            </a:r>
            <a:r>
              <a:rPr lang="ja-JP" altLang="en-US" sz="1200" dirty="0">
                <a:solidFill>
                  <a:schemeClr val="tx1"/>
                </a:solidFill>
              </a:rPr>
              <a:t>高揚感を得ていることがわかればよい！</a:t>
            </a:r>
          </a:p>
        </p:txBody>
      </p:sp>
      <p:sp>
        <p:nvSpPr>
          <p:cNvPr id="27" name="テキスト ボックス 26"/>
          <p:cNvSpPr txBox="1"/>
          <p:nvPr/>
        </p:nvSpPr>
        <p:spPr>
          <a:xfrm>
            <a:off x="721830" y="1951978"/>
            <a:ext cx="7234545" cy="369332"/>
          </a:xfrm>
          <a:prstGeom prst="rect">
            <a:avLst/>
          </a:prstGeom>
          <a:noFill/>
        </p:spPr>
        <p:txBody>
          <a:bodyPr wrap="square" rtlCol="0">
            <a:spAutoFit/>
          </a:bodyPr>
          <a:lstStyle/>
          <a:p>
            <a:r>
              <a:rPr lang="ja-JP" altLang="en-US" dirty="0" smtClean="0"/>
              <a:t>→問５－２と予備分析でまとめた高揚主成分で</a:t>
            </a:r>
            <a:r>
              <a:rPr lang="ja-JP" altLang="en-US" u="sng" dirty="0" smtClean="0"/>
              <a:t>対応のない</a:t>
            </a:r>
            <a:r>
              <a:rPr lang="ja-JP" altLang="en-US" u="sng" dirty="0" err="1" smtClean="0"/>
              <a:t>ｔ</a:t>
            </a:r>
            <a:r>
              <a:rPr lang="ja-JP" altLang="en-US" u="sng" dirty="0" smtClean="0"/>
              <a:t>検定を実施</a:t>
            </a:r>
            <a:endParaRPr kumimoji="1" lang="ja-JP" altLang="en-US" u="sng" dirty="0"/>
          </a:p>
        </p:txBody>
      </p:sp>
      <p:sp>
        <p:nvSpPr>
          <p:cNvPr id="30" name="雲 29"/>
          <p:cNvSpPr/>
          <p:nvPr/>
        </p:nvSpPr>
        <p:spPr>
          <a:xfrm>
            <a:off x="7057439" y="5661248"/>
            <a:ext cx="1509842" cy="787807"/>
          </a:xfrm>
          <a:prstGeom prst="cloud">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棄却</a:t>
            </a:r>
            <a:endParaRPr kumimoji="1" lang="ja-JP" altLang="en-US" sz="2400" b="1" dirty="0">
              <a:solidFill>
                <a:schemeClr val="tx1"/>
              </a:solidFill>
            </a:endParaRPr>
          </a:p>
        </p:txBody>
      </p:sp>
      <p:graphicFrame>
        <p:nvGraphicFramePr>
          <p:cNvPr id="3" name="表 2"/>
          <p:cNvGraphicFramePr>
            <a:graphicFrameLocks noGrp="1"/>
          </p:cNvGraphicFramePr>
          <p:nvPr>
            <p:extLst>
              <p:ext uri="{D42A27DB-BD31-4B8C-83A1-F6EECF244321}">
                <p14:modId xmlns:p14="http://schemas.microsoft.com/office/powerpoint/2010/main" val="3098302147"/>
              </p:ext>
            </p:extLst>
          </p:nvPr>
        </p:nvGraphicFramePr>
        <p:xfrm>
          <a:off x="627166" y="2321310"/>
          <a:ext cx="4890813" cy="1016000"/>
        </p:xfrm>
        <a:graphic>
          <a:graphicData uri="http://schemas.openxmlformats.org/drawingml/2006/table">
            <a:tbl>
              <a:tblPr/>
              <a:tblGrid>
                <a:gridCol w="1146397"/>
                <a:gridCol w="959930"/>
                <a:gridCol w="408222"/>
                <a:gridCol w="792088"/>
                <a:gridCol w="864096"/>
                <a:gridCol w="720080"/>
              </a:tblGrid>
              <a:tr h="0">
                <a:tc gridSpan="6">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グループ統計量</a:t>
                      </a:r>
                      <a:endParaRPr lang="ja-JP" sz="1050" kern="100" dirty="0">
                        <a:effectLst/>
                        <a:latin typeface="Century"/>
                        <a:ea typeface="ＭＳ 明朝"/>
                        <a:cs typeface="Times New Roman"/>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algn="l">
                        <a:spcAft>
                          <a:spcPts val="0"/>
                        </a:spcAft>
                      </a:pP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問５－２</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dirty="0">
                          <a:solidFill>
                            <a:srgbClr val="000000"/>
                          </a:solidFill>
                          <a:effectLst/>
                          <a:latin typeface="ＭＳ ゴシック"/>
                          <a:ea typeface="ＭＳ 明朝"/>
                          <a:cs typeface="ＭＳ ゴシック"/>
                        </a:rPr>
                        <a:t>度数</a:t>
                      </a:r>
                      <a:endParaRPr lang="ja-JP" sz="1050" kern="100" dirty="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dirty="0">
                          <a:solidFill>
                            <a:srgbClr val="000000"/>
                          </a:solidFill>
                          <a:effectLst/>
                          <a:latin typeface="ＭＳ ゴシック"/>
                          <a:ea typeface="ＭＳ 明朝"/>
                          <a:cs typeface="ＭＳ ゴシック"/>
                        </a:rPr>
                        <a:t>平均値</a:t>
                      </a:r>
                      <a:endParaRPr lang="ja-JP" sz="1050" kern="100" dirty="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標準偏差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平均値の標準誤差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カラフル・高揚得点</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.1696019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.81108936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.28676339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2</a:t>
                      </a:r>
                      <a:endParaRPr lang="ja-JP" sz="1050" kern="100" dirty="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95</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-.0142823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1.01659340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.10430028</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4140055351"/>
              </p:ext>
            </p:extLst>
          </p:nvPr>
        </p:nvGraphicFramePr>
        <p:xfrm>
          <a:off x="577815" y="3462437"/>
          <a:ext cx="7019926" cy="2032000"/>
        </p:xfrm>
        <a:graphic>
          <a:graphicData uri="http://schemas.openxmlformats.org/drawingml/2006/table">
            <a:tbl>
              <a:tblPr/>
              <a:tblGrid>
                <a:gridCol w="793422"/>
                <a:gridCol w="793422"/>
                <a:gridCol w="528771"/>
                <a:gridCol w="528771"/>
                <a:gridCol w="377009"/>
                <a:gridCol w="528771"/>
                <a:gridCol w="528771"/>
                <a:gridCol w="902585"/>
                <a:gridCol w="902585"/>
                <a:gridCol w="607048"/>
                <a:gridCol w="528771"/>
              </a:tblGrid>
              <a:tr h="182158">
                <a:tc gridSpan="11">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独立サンプルの検定</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349045">
                <a:tc rowSpan="3" gridSpan="2">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3"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等分散性のための</a:t>
                      </a:r>
                      <a:r>
                        <a:rPr lang="en-US" sz="900" kern="0">
                          <a:solidFill>
                            <a:srgbClr val="000000"/>
                          </a:solidFill>
                          <a:effectLst/>
                          <a:latin typeface="ＭＳ ゴシック"/>
                          <a:ea typeface="ＭＳ 明朝"/>
                          <a:cs typeface="ＭＳ ゴシック"/>
                        </a:rPr>
                        <a:t> Levene </a:t>
                      </a:r>
                      <a:r>
                        <a:rPr lang="ja-JP" sz="900" kern="0">
                          <a:solidFill>
                            <a:srgbClr val="000000"/>
                          </a:solidFill>
                          <a:effectLst/>
                          <a:latin typeface="ＭＳ ゴシック"/>
                          <a:ea typeface="ＭＳ 明朝"/>
                          <a:cs typeface="ＭＳ ゴシック"/>
                        </a:rPr>
                        <a:t>の検定</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7">
                  <a:txBody>
                    <a:bodyPr/>
                    <a:lstStyle/>
                    <a:p>
                      <a:pPr marL="38100" marR="38100" algn="ctr">
                        <a:lnSpc>
                          <a:spcPts val="1600"/>
                        </a:lnSpc>
                        <a:spcAft>
                          <a:spcPts val="0"/>
                        </a:spcAft>
                      </a:pPr>
                      <a:r>
                        <a:rPr lang="en-US" sz="900" kern="0" dirty="0">
                          <a:solidFill>
                            <a:srgbClr val="000000"/>
                          </a:solidFill>
                          <a:effectLst/>
                          <a:latin typeface="ＭＳ ゴシック"/>
                          <a:ea typeface="ＭＳ 明朝"/>
                          <a:cs typeface="ＭＳ ゴシック"/>
                        </a:rPr>
                        <a:t>2 </a:t>
                      </a:r>
                      <a:r>
                        <a:rPr lang="ja-JP" sz="900" kern="0" dirty="0" err="1">
                          <a:solidFill>
                            <a:srgbClr val="000000"/>
                          </a:solidFill>
                          <a:effectLst/>
                          <a:latin typeface="ＭＳ ゴシック"/>
                          <a:ea typeface="ＭＳ 明朝"/>
                          <a:cs typeface="ＭＳ ゴシック"/>
                        </a:rPr>
                        <a:t>つの</a:t>
                      </a:r>
                      <a:r>
                        <a:rPr lang="ja-JP" sz="900" kern="0" dirty="0">
                          <a:solidFill>
                            <a:srgbClr val="000000"/>
                          </a:solidFill>
                          <a:effectLst/>
                          <a:latin typeface="ＭＳ ゴシック"/>
                          <a:ea typeface="ＭＳ 明朝"/>
                          <a:cs typeface="ＭＳ ゴシック"/>
                        </a:rPr>
                        <a:t>母平均の差の検定</a:t>
                      </a:r>
                      <a:endParaRPr lang="ja-JP" sz="1050" kern="100" dirty="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74522">
                <a:tc gridSpan="2" vMerge="1">
                  <a:txBody>
                    <a:bodyPr/>
                    <a:lstStyle/>
                    <a:p>
                      <a:endParaRPr kumimoji="1" lang="ja-JP" altLang="en-US"/>
                    </a:p>
                  </a:txBody>
                  <a:tcPr/>
                </a:tc>
                <a:tc hMerge="1" vMerge="1">
                  <a:txBody>
                    <a:bodyPr/>
                    <a:lstStyle/>
                    <a:p>
                      <a:endParaRPr kumimoji="1" lang="ja-JP" altLang="en-US"/>
                    </a:p>
                  </a:txBody>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F</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df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有意確率</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両側</a:t>
                      </a:r>
                      <a:r>
                        <a:rPr lang="en-US" sz="900" kern="0">
                          <a:solidFill>
                            <a:srgbClr val="000000"/>
                          </a:solidFill>
                          <a:effectLst/>
                          <a:latin typeface="ＭＳ ゴシック"/>
                          <a:ea typeface="ＭＳ 明朝"/>
                          <a:cs typeface="ＭＳ ゴシック"/>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平均値の差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差の標準誤差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差の</a:t>
                      </a:r>
                      <a:r>
                        <a:rPr lang="en-US" sz="900" kern="0">
                          <a:solidFill>
                            <a:srgbClr val="000000"/>
                          </a:solidFill>
                          <a:effectLst/>
                          <a:latin typeface="ＭＳ ゴシック"/>
                          <a:ea typeface="ＭＳ 明朝"/>
                          <a:cs typeface="ＭＳ ゴシック"/>
                        </a:rPr>
                        <a:t> 95% </a:t>
                      </a:r>
                      <a:r>
                        <a:rPr lang="ja-JP" sz="900" kern="0">
                          <a:solidFill>
                            <a:srgbClr val="000000"/>
                          </a:solidFill>
                          <a:effectLst/>
                          <a:latin typeface="ＭＳ ゴシック"/>
                          <a:ea typeface="ＭＳ 明朝"/>
                          <a:cs typeface="ＭＳ ゴシック"/>
                        </a:rPr>
                        <a:t>信頼区間</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349045">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下限</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上限</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349045">
                <a:tc rowSpan="2">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カラフル・</a:t>
                      </a:r>
                      <a:endParaRPr lang="en-US" altLang="ja-JP" sz="900" kern="0" dirty="0" smtClean="0">
                        <a:solidFill>
                          <a:srgbClr val="000000"/>
                        </a:solidFill>
                        <a:effectLst/>
                        <a:latin typeface="ＭＳ ゴシック"/>
                        <a:ea typeface="ＭＳ 明朝"/>
                        <a:cs typeface="Times New Roman"/>
                      </a:endParaRPr>
                    </a:p>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高揚得点</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等分散が仮定されている</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.501</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.481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.498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.620</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.18388413</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.36950423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-.54911286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.91688112</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349045">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等分散が仮定されていない</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.603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8.963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u="sng" kern="0" dirty="0">
                          <a:solidFill>
                            <a:srgbClr val="000000"/>
                          </a:solidFill>
                          <a:effectLst/>
                          <a:latin typeface="ＭＳ ゴシック"/>
                          <a:ea typeface="ＭＳ 明朝"/>
                          <a:cs typeface="ＭＳ ゴシック"/>
                        </a:rPr>
                        <a:t>.562</a:t>
                      </a:r>
                      <a:endParaRPr lang="ja-JP" sz="1050" u="sng"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.18388413</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.30514225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-.50683177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.87460004</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テキスト ボックス 6"/>
          <p:cNvSpPr txBox="1"/>
          <p:nvPr/>
        </p:nvSpPr>
        <p:spPr>
          <a:xfrm>
            <a:off x="899592" y="5507359"/>
            <a:ext cx="3276364" cy="307777"/>
          </a:xfrm>
          <a:prstGeom prst="rect">
            <a:avLst/>
          </a:prstGeom>
          <a:noFill/>
        </p:spPr>
        <p:txBody>
          <a:bodyPr wrap="square" rtlCol="0">
            <a:spAutoFit/>
          </a:bodyPr>
          <a:lstStyle/>
          <a:p>
            <a:r>
              <a:rPr kumimoji="1" lang="ja-JP" altLang="en-US" sz="1400" dirty="0" smtClean="0"/>
              <a:t>有意確率</a:t>
            </a:r>
            <a:r>
              <a:rPr kumimoji="1" lang="en-US" altLang="ja-JP" sz="1400" dirty="0" smtClean="0"/>
              <a:t>0.562</a:t>
            </a:r>
            <a:r>
              <a:rPr kumimoji="1" lang="ja-JP" altLang="en-US" sz="1400" dirty="0" smtClean="0"/>
              <a:t>・・・・・非有意</a:t>
            </a:r>
            <a:endParaRPr kumimoji="1" lang="ja-JP" altLang="en-US" sz="1400" dirty="0"/>
          </a:p>
        </p:txBody>
      </p:sp>
      <p:sp>
        <p:nvSpPr>
          <p:cNvPr id="16" name="円/楕円 15"/>
          <p:cNvSpPr/>
          <p:nvPr/>
        </p:nvSpPr>
        <p:spPr>
          <a:xfrm flipV="1">
            <a:off x="4216094" y="5198423"/>
            <a:ext cx="520928" cy="1800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369341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仮説①棄却理由と考察</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2400" dirty="0" smtClean="0"/>
              <a:t>系</a:t>
            </a:r>
            <a:r>
              <a:rPr kumimoji="1" lang="en-US" altLang="ja-JP" sz="2400" dirty="0" smtClean="0"/>
              <a:t>1</a:t>
            </a:r>
            <a:r>
              <a:rPr kumimoji="1" lang="ja-JP" altLang="en-US" sz="2400" dirty="0" smtClean="0"/>
              <a:t>が棄却されたことにより、カラフルな店舗演出によって消費者の高揚感情に差はないことがわかった</a:t>
            </a:r>
            <a:endParaRPr kumimoji="1" lang="en-US" altLang="ja-JP" sz="2400" dirty="0" smtClean="0"/>
          </a:p>
          <a:p>
            <a:r>
              <a:rPr lang="ja-JP" altLang="en-US" sz="2400" dirty="0" smtClean="0"/>
              <a:t>棄却された理由として、カラフルな演出から感じる感情に個人差があり、ひとくくりに高揚感情だけが演出に影響を与えるとは言い切れないためであると考えられる</a:t>
            </a:r>
            <a:endParaRPr lang="en-US" altLang="ja-JP" sz="2400" dirty="0" smtClean="0"/>
          </a:p>
          <a:p>
            <a:r>
              <a:rPr lang="ja-JP" altLang="en-US" sz="2400" dirty="0" smtClean="0"/>
              <a:t>高揚感情が低かった人に</a:t>
            </a:r>
            <a:r>
              <a:rPr lang="ja-JP" altLang="en-US" sz="2400" dirty="0"/>
              <a:t>理由</a:t>
            </a:r>
            <a:r>
              <a:rPr lang="ja-JP" altLang="en-US" sz="2400" dirty="0" smtClean="0"/>
              <a:t>を聞いたところ「</a:t>
            </a:r>
            <a:r>
              <a:rPr lang="ja-JP" altLang="en-US" sz="2400" dirty="0"/>
              <a:t>派手すぎて落ち着かない」「カラフルすぎて疲れる</a:t>
            </a:r>
            <a:r>
              <a:rPr lang="ja-JP" altLang="en-US" sz="2400" dirty="0" smtClean="0"/>
              <a:t>」とあった。このことからカラフルな演出は消費者にマイナスの感情を与えうるといえる</a:t>
            </a:r>
            <a:endParaRPr lang="ja-JP" altLang="en-US" sz="2400" dirty="0"/>
          </a:p>
        </p:txBody>
      </p:sp>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39</a:t>
            </a:fld>
            <a:endParaRPr kumimoji="1" lang="ja-JP" altLang="en-US"/>
          </a:p>
        </p:txBody>
      </p:sp>
    </p:spTree>
    <p:extLst>
      <p:ext uri="{BB962C8B-B14F-4D97-AF65-F5344CB8AC3E}">
        <p14:creationId xmlns:p14="http://schemas.microsoft.com/office/powerpoint/2010/main" val="3219818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はじめに</a:t>
            </a:r>
            <a:endParaRPr kumimoji="1" lang="ja-JP" altLang="en-US" dirty="0"/>
          </a:p>
        </p:txBody>
      </p:sp>
      <p:sp>
        <p:nvSpPr>
          <p:cNvPr id="5" name="コンテンツ プレースホルダー 4"/>
          <p:cNvSpPr>
            <a:spLocks noGrp="1"/>
          </p:cNvSpPr>
          <p:nvPr>
            <p:ph idx="1"/>
          </p:nvPr>
        </p:nvSpPr>
        <p:spPr>
          <a:xfrm>
            <a:off x="465667" y="548680"/>
            <a:ext cx="8229600" cy="6192688"/>
          </a:xfrm>
        </p:spPr>
        <p:txBody>
          <a:bodyPr>
            <a:normAutofit/>
          </a:bodyPr>
          <a:lstStyle/>
          <a:p>
            <a:endParaRPr lang="en-US" altLang="ja-JP" sz="2400" dirty="0" smtClean="0"/>
          </a:p>
          <a:p>
            <a:endParaRPr lang="en-US" altLang="ja-JP" sz="2400" dirty="0" smtClean="0"/>
          </a:p>
          <a:p>
            <a:r>
              <a:rPr lang="ja-JP" altLang="en-US" sz="2400" dirty="0"/>
              <a:t>お店</a:t>
            </a:r>
            <a:r>
              <a:rPr lang="ja-JP" altLang="en-US" sz="2400" dirty="0" smtClean="0"/>
              <a:t>にいるだけで</a:t>
            </a:r>
            <a:r>
              <a:rPr lang="ja-JP" altLang="en-US" sz="2400" dirty="0"/>
              <a:t>楽しいと感じた経験はないだろう</a:t>
            </a:r>
            <a:r>
              <a:rPr lang="ja-JP" altLang="en-US" sz="2400" dirty="0" smtClean="0"/>
              <a:t>か。</a:t>
            </a:r>
            <a:endParaRPr lang="en-US" altLang="ja-JP" sz="2400" dirty="0"/>
          </a:p>
          <a:p>
            <a:r>
              <a:rPr lang="ja-JP" altLang="en-US" sz="2400" dirty="0"/>
              <a:t>私たちも実店舗での買い物経験で楽しいという感情を覚えたことが</a:t>
            </a:r>
            <a:r>
              <a:rPr lang="ja-JP" altLang="en-US" sz="2400" dirty="0" smtClean="0"/>
              <a:t>あった。また購買の有無に関わらず、楽しい経験ができるのは実店舗の強みであると感じた。</a:t>
            </a:r>
            <a:endParaRPr lang="en-US" altLang="ja-JP" sz="2400" dirty="0" smtClean="0"/>
          </a:p>
          <a:p>
            <a:r>
              <a:rPr lang="ja-JP" altLang="en-US" sz="2400" dirty="0" smtClean="0"/>
              <a:t>近年、インターネット</a:t>
            </a:r>
            <a:r>
              <a:rPr lang="ja-JP" altLang="en-US" sz="2400" dirty="0"/>
              <a:t>での買い物機会が増え実店舗のあり方が問われて</a:t>
            </a:r>
            <a:r>
              <a:rPr lang="ja-JP" altLang="en-US" sz="2400" dirty="0" smtClean="0"/>
              <a:t>いる。これを踏まえ、店舗側</a:t>
            </a:r>
            <a:r>
              <a:rPr lang="ja-JP" altLang="en-US" sz="2400" dirty="0"/>
              <a:t>はどのような仕掛けづくりをしているだろう</a:t>
            </a:r>
            <a:r>
              <a:rPr lang="ja-JP" altLang="en-US" sz="2400" dirty="0" smtClean="0"/>
              <a:t>か。</a:t>
            </a:r>
            <a:endParaRPr lang="en-US" altLang="ja-JP" sz="2400" dirty="0"/>
          </a:p>
          <a:p>
            <a:r>
              <a:rPr lang="ja-JP" altLang="en-US" sz="2400" dirty="0" smtClean="0"/>
              <a:t>そこで本研究では、楽しい経験が消費者に与える効果について研究していく。</a:t>
            </a:r>
            <a:endParaRPr lang="ja-JP" altLang="en-US" sz="2400" dirty="0"/>
          </a:p>
          <a:p>
            <a:endParaRPr lang="en-US" altLang="ja-JP" sz="2400" dirty="0"/>
          </a:p>
          <a:p>
            <a:endParaRPr lang="en-US" altLang="ja-JP" sz="2400" dirty="0" smtClean="0"/>
          </a:p>
          <a:p>
            <a:endParaRPr lang="en-US" altLang="ja-JP" sz="2400" dirty="0"/>
          </a:p>
          <a:p>
            <a:endParaRPr lang="en-US" altLang="ja-JP" dirty="0"/>
          </a:p>
        </p:txBody>
      </p:sp>
      <p:sp>
        <p:nvSpPr>
          <p:cNvPr id="2" name="AutoShape 2"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dirty="0"/>
          </a:p>
        </p:txBody>
      </p:sp>
      <p:sp>
        <p:nvSpPr>
          <p:cNvPr id="3" name="AutoShape 4"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dirty="0"/>
          </a:p>
        </p:txBody>
      </p:sp>
      <p:sp>
        <p:nvSpPr>
          <p:cNvPr id="10" name="AutoShape 6"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dirty="0"/>
          </a:p>
        </p:txBody>
      </p:sp>
      <p:sp>
        <p:nvSpPr>
          <p:cNvPr id="11" name="AutoShape 8"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dirty="0"/>
          </a:p>
        </p:txBody>
      </p:sp>
      <p:sp>
        <p:nvSpPr>
          <p:cNvPr id="6" name="日付プレースホルダー 5"/>
          <p:cNvSpPr>
            <a:spLocks noGrp="1"/>
          </p:cNvSpPr>
          <p:nvPr>
            <p:ph type="dt" sz="half" idx="10"/>
          </p:nvPr>
        </p:nvSpPr>
        <p:spPr/>
        <p:txBody>
          <a:bodyPr/>
          <a:lstStyle/>
          <a:p>
            <a:fld id="{A98D7D3A-AEAA-490A-87D5-B96E50924577}" type="datetime1">
              <a:rPr kumimoji="1" lang="ja-JP" altLang="en-US" smtClean="0"/>
              <a:pPr/>
              <a:t>2014/12/18</a:t>
            </a:fld>
            <a:endParaRPr kumimoji="1" lang="ja-JP" altLang="en-US" dirty="0"/>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4</a:t>
            </a:fld>
            <a:endParaRPr kumimoji="1" lang="ja-JP" altLang="en-US" dirty="0"/>
          </a:p>
        </p:txBody>
      </p:sp>
    </p:spTree>
    <p:extLst>
      <p:ext uri="{BB962C8B-B14F-4D97-AF65-F5344CB8AC3E}">
        <p14:creationId xmlns:p14="http://schemas.microsoft.com/office/powerpoint/2010/main" val="27645715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仮説②系１の検証</a:t>
            </a:r>
            <a:endParaRPr lang="ja-JP" altLang="en-US" dirty="0"/>
          </a:p>
        </p:txBody>
      </p:sp>
      <p:sp>
        <p:nvSpPr>
          <p:cNvPr id="3" name="コンテンツ プレースホルダー 2"/>
          <p:cNvSpPr>
            <a:spLocks noGrp="1"/>
          </p:cNvSpPr>
          <p:nvPr>
            <p:ph idx="1"/>
          </p:nvPr>
        </p:nvSpPr>
        <p:spPr>
          <a:xfrm>
            <a:off x="518864" y="1600200"/>
            <a:ext cx="8229600" cy="4525963"/>
          </a:xfrm>
        </p:spPr>
        <p:txBody>
          <a:bodyPr/>
          <a:lstStyle/>
          <a:p>
            <a:r>
              <a:rPr lang="ja-JP" altLang="en-US" sz="2400" dirty="0"/>
              <a:t>予備</a:t>
            </a:r>
            <a:r>
              <a:rPr lang="ja-JP" altLang="en-US" sz="2400" dirty="0" smtClean="0"/>
              <a:t>分析として、スライド</a:t>
            </a:r>
            <a:r>
              <a:rPr lang="en-US" altLang="ja-JP" sz="2400" dirty="0" smtClean="0"/>
              <a:t>16</a:t>
            </a:r>
            <a:r>
              <a:rPr lang="ja-JP" altLang="en-US" sz="2400" dirty="0" smtClean="0"/>
              <a:t>で定義した高揚感情を抽出</a:t>
            </a:r>
            <a:endParaRPr lang="en-US" altLang="ja-JP" sz="2400" dirty="0" smtClean="0"/>
          </a:p>
          <a:p>
            <a:endParaRPr lang="en-US" altLang="ja-JP" dirty="0" smtClean="0"/>
          </a:p>
          <a:p>
            <a:endParaRPr lang="en-US" altLang="ja-JP" dirty="0" smtClean="0"/>
          </a:p>
          <a:p>
            <a:endParaRPr lang="ja-JP" altLang="en-US" dirty="0"/>
          </a:p>
        </p:txBody>
      </p:sp>
      <p:sp>
        <p:nvSpPr>
          <p:cNvPr id="4" name="日付プレースホルダー 3"/>
          <p:cNvSpPr>
            <a:spLocks noGrp="1"/>
          </p:cNvSpPr>
          <p:nvPr>
            <p:ph type="dt" sz="half" idx="10"/>
          </p:nvPr>
        </p:nvSpPr>
        <p:spPr/>
        <p:txBody>
          <a:bodyPr/>
          <a:lstStyle/>
          <a:p>
            <a:fld id="{47840527-63CB-4A4F-AD99-E2D36DDE6FEF}" type="datetime1">
              <a:rPr lang="ja-JP" altLang="en-US" smtClean="0">
                <a:solidFill>
                  <a:prstClr val="black">
                    <a:tint val="75000"/>
                  </a:prstClr>
                </a:solidFill>
              </a:rPr>
              <a:pPr/>
              <a:t>2014/12/18</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68691123-A5AB-4645-B0D7-55A7CED11FCE}" type="slidenum">
              <a:rPr lang="ja-JP" altLang="en-US" smtClean="0">
                <a:solidFill>
                  <a:prstClr val="black">
                    <a:tint val="75000"/>
                  </a:prstClr>
                </a:solidFill>
              </a:rPr>
              <a:pPr/>
              <a:t>40</a:t>
            </a:fld>
            <a:endParaRPr lang="ja-JP" altLang="en-US">
              <a:solidFill>
                <a:prstClr val="black">
                  <a:tint val="75000"/>
                </a:prstClr>
              </a:solidFill>
            </a:endParaRPr>
          </a:p>
        </p:txBody>
      </p:sp>
      <p:sp>
        <p:nvSpPr>
          <p:cNvPr id="9" name="角丸四角形吹き出し 8"/>
          <p:cNvSpPr/>
          <p:nvPr/>
        </p:nvSpPr>
        <p:spPr>
          <a:xfrm>
            <a:off x="971600" y="5328531"/>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prstClr val="black"/>
                </a:solidFill>
              </a:rPr>
              <a:t>すべての値が</a:t>
            </a:r>
            <a:r>
              <a:rPr lang="en-US" altLang="ja-JP" sz="1000" dirty="0">
                <a:solidFill>
                  <a:prstClr val="black"/>
                </a:solidFill>
              </a:rPr>
              <a:t>0.5</a:t>
            </a:r>
            <a:r>
              <a:rPr lang="ja-JP" altLang="en-US" sz="1000" dirty="0">
                <a:solidFill>
                  <a:prstClr val="black"/>
                </a:solidFill>
              </a:rPr>
              <a:t>以上</a:t>
            </a:r>
          </a:p>
        </p:txBody>
      </p:sp>
      <p:sp>
        <p:nvSpPr>
          <p:cNvPr id="18" name="正方形/長方形 17"/>
          <p:cNvSpPr/>
          <p:nvPr/>
        </p:nvSpPr>
        <p:spPr>
          <a:xfrm>
            <a:off x="539552" y="2060848"/>
            <a:ext cx="7128792" cy="1368152"/>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prstClr val="black"/>
                </a:solidFill>
              </a:rPr>
              <a:t>問</a:t>
            </a:r>
            <a:r>
              <a:rPr lang="en-US" altLang="ja-JP" dirty="0">
                <a:solidFill>
                  <a:prstClr val="black"/>
                </a:solidFill>
              </a:rPr>
              <a:t>6-3</a:t>
            </a:r>
            <a:r>
              <a:rPr lang="ja-JP" altLang="en-US" dirty="0">
                <a:solidFill>
                  <a:prstClr val="black"/>
                </a:solidFill>
              </a:rPr>
              <a:t>（仮説１）</a:t>
            </a:r>
            <a:endParaRPr lang="en-US" altLang="ja-JP" dirty="0">
              <a:solidFill>
                <a:prstClr val="black"/>
              </a:solidFill>
            </a:endParaRPr>
          </a:p>
          <a:p>
            <a:pPr algn="ctr"/>
            <a:r>
              <a:rPr lang="ja-JP" altLang="en-US" dirty="0">
                <a:solidFill>
                  <a:prstClr val="black"/>
                </a:solidFill>
              </a:rPr>
              <a:t>　店舗でこの写真を見たとき、以下の感情はどの程度働きましたか</a:t>
            </a:r>
            <a:endParaRPr lang="en-US" altLang="ja-JP" dirty="0">
              <a:solidFill>
                <a:prstClr val="black"/>
              </a:solidFill>
            </a:endParaRPr>
          </a:p>
          <a:p>
            <a:r>
              <a:rPr lang="ja-JP" altLang="en-US" dirty="0">
                <a:solidFill>
                  <a:prstClr val="black"/>
                </a:solidFill>
              </a:rPr>
              <a:t>　　　　　　　　　　　　　　　　</a:t>
            </a:r>
            <a:r>
              <a:rPr lang="ja-JP" altLang="en-US" sz="1400" dirty="0">
                <a:solidFill>
                  <a:prstClr val="black"/>
                </a:solidFill>
              </a:rPr>
              <a:t>あてはまる　　　　　　　　　　　あてはまらない</a:t>
            </a:r>
            <a:endParaRPr lang="en-US" altLang="ja-JP" dirty="0">
              <a:solidFill>
                <a:prstClr val="black"/>
              </a:solidFill>
            </a:endParaRPr>
          </a:p>
          <a:p>
            <a:pPr algn="ctr"/>
            <a:r>
              <a:rPr lang="ja-JP" altLang="en-US" dirty="0">
                <a:solidFill>
                  <a:prstClr val="black"/>
                </a:solidFill>
              </a:rPr>
              <a:t>驚いた 　　</a:t>
            </a:r>
            <a:r>
              <a:rPr lang="en-US" altLang="ja-JP" dirty="0">
                <a:solidFill>
                  <a:prstClr val="black"/>
                </a:solidFill>
              </a:rPr>
              <a:t>1―――2―――3―――4</a:t>
            </a:r>
            <a:r>
              <a:rPr lang="ja-JP" altLang="en-US" dirty="0">
                <a:solidFill>
                  <a:prstClr val="black"/>
                </a:solidFill>
              </a:rPr>
              <a:t>　</a:t>
            </a:r>
            <a:endParaRPr lang="en-US" altLang="ja-JP" dirty="0">
              <a:solidFill>
                <a:prstClr val="black"/>
              </a:solidFill>
            </a:endParaRPr>
          </a:p>
          <a:p>
            <a:pPr algn="ctr"/>
            <a:r>
              <a:rPr lang="ja-JP" altLang="en-US" dirty="0">
                <a:solidFill>
                  <a:prstClr val="black"/>
                </a:solidFill>
              </a:rPr>
              <a:t>興奮した　</a:t>
            </a:r>
            <a:r>
              <a:rPr lang="en-US" altLang="ja-JP" dirty="0">
                <a:solidFill>
                  <a:prstClr val="black"/>
                </a:solidFill>
              </a:rPr>
              <a:t> 1―――2―――3―――4 </a:t>
            </a:r>
            <a:r>
              <a:rPr lang="ja-JP" altLang="en-US" dirty="0">
                <a:solidFill>
                  <a:prstClr val="black"/>
                </a:solidFill>
              </a:rPr>
              <a:t>　</a:t>
            </a:r>
          </a:p>
        </p:txBody>
      </p:sp>
      <p:sp>
        <p:nvSpPr>
          <p:cNvPr id="20" name="テキスト ボックス 19"/>
          <p:cNvSpPr txBox="1"/>
          <p:nvPr/>
        </p:nvSpPr>
        <p:spPr>
          <a:xfrm>
            <a:off x="4877706" y="3429000"/>
            <a:ext cx="2952328" cy="461665"/>
          </a:xfrm>
          <a:prstGeom prst="rect">
            <a:avLst/>
          </a:prstGeom>
          <a:noFill/>
        </p:spPr>
        <p:txBody>
          <a:bodyPr wrap="square" rtlCol="0">
            <a:spAutoFit/>
          </a:bodyPr>
          <a:lstStyle/>
          <a:p>
            <a:r>
              <a:rPr lang="ja-JP" altLang="en-US" sz="2400" dirty="0">
                <a:solidFill>
                  <a:prstClr val="black"/>
                </a:solidFill>
              </a:rPr>
              <a:t>→</a:t>
            </a:r>
            <a:r>
              <a:rPr lang="ja-JP" altLang="en-US" sz="2400" u="sng" dirty="0">
                <a:solidFill>
                  <a:prstClr val="black"/>
                </a:solidFill>
              </a:rPr>
              <a:t>主成分分析を実施</a:t>
            </a:r>
          </a:p>
        </p:txBody>
      </p:sp>
      <p:sp>
        <p:nvSpPr>
          <p:cNvPr id="21" name="1 つの角を丸めた四角形 20"/>
          <p:cNvSpPr/>
          <p:nvPr/>
        </p:nvSpPr>
        <p:spPr>
          <a:xfrm>
            <a:off x="2843808" y="5786833"/>
            <a:ext cx="5472608" cy="720080"/>
          </a:xfrm>
          <a:prstGeom prst="snipRoundRect">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prstClr val="black"/>
                </a:solidFill>
              </a:rPr>
              <a:t>高揚（驚いた、興奮した）主成分が抽出される</a:t>
            </a:r>
          </a:p>
        </p:txBody>
      </p:sp>
      <p:sp>
        <p:nvSpPr>
          <p:cNvPr id="22" name="右矢印 21"/>
          <p:cNvSpPr/>
          <p:nvPr/>
        </p:nvSpPr>
        <p:spPr>
          <a:xfrm>
            <a:off x="1979712" y="5949278"/>
            <a:ext cx="648072" cy="557633"/>
          </a:xfrm>
          <a:prstGeom prst="rightArrow">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aphicFrame>
        <p:nvGraphicFramePr>
          <p:cNvPr id="8" name="表 7"/>
          <p:cNvGraphicFramePr>
            <a:graphicFrameLocks noGrp="1"/>
          </p:cNvGraphicFramePr>
          <p:nvPr>
            <p:extLst>
              <p:ext uri="{D42A27DB-BD31-4B8C-83A1-F6EECF244321}">
                <p14:modId xmlns:p14="http://schemas.microsoft.com/office/powerpoint/2010/main" val="2684171727"/>
              </p:ext>
            </p:extLst>
          </p:nvPr>
        </p:nvGraphicFramePr>
        <p:xfrm>
          <a:off x="179513" y="4077072"/>
          <a:ext cx="2448271" cy="1016000"/>
        </p:xfrm>
        <a:graphic>
          <a:graphicData uri="http://schemas.openxmlformats.org/drawingml/2006/table">
            <a:tbl>
              <a:tblPr/>
              <a:tblGrid>
                <a:gridCol w="982376"/>
                <a:gridCol w="672495"/>
                <a:gridCol w="793400"/>
              </a:tblGrid>
              <a:tr h="202121">
                <a:tc gridSpan="3">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共通性</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199628">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初期</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因子抽出後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02121">
                <a:tc>
                  <a:txBody>
                    <a:bodyPr/>
                    <a:lstStyle/>
                    <a:p>
                      <a:pPr marL="38100" marR="38100" algn="l">
                        <a:lnSpc>
                          <a:spcPts val="1600"/>
                        </a:lnSpc>
                        <a:spcAft>
                          <a:spcPts val="0"/>
                        </a:spcAft>
                      </a:pPr>
                      <a:r>
                        <a:rPr lang="ja-JP" altLang="en-US" sz="900" kern="0" dirty="0" smtClean="0">
                          <a:solidFill>
                            <a:srgbClr val="000000"/>
                          </a:solidFill>
                          <a:effectLst/>
                          <a:latin typeface="MS Gothic"/>
                          <a:ea typeface="ＭＳ 明朝"/>
                          <a:cs typeface="Times New Roman"/>
                        </a:rPr>
                        <a:t>驚いた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.721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02121">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興奮した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.721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202121">
                <a:tc gridSpan="3">
                  <a:txBody>
                    <a:bodyPr/>
                    <a:lstStyle/>
                    <a:p>
                      <a:pPr marL="38100" marR="38100" algn="l">
                        <a:lnSpc>
                          <a:spcPts val="1600"/>
                        </a:lnSpc>
                        <a:spcAft>
                          <a:spcPts val="0"/>
                        </a:spcAft>
                      </a:pPr>
                      <a:r>
                        <a:rPr lang="ja-JP" sz="900" kern="0" dirty="0">
                          <a:solidFill>
                            <a:srgbClr val="000000"/>
                          </a:solidFill>
                          <a:effectLst/>
                          <a:latin typeface="MS Gothic"/>
                          <a:ea typeface="ＭＳ 明朝"/>
                          <a:cs typeface="MS Gothic"/>
                        </a:rPr>
                        <a:t>因子抽出法</a:t>
                      </a:r>
                      <a:r>
                        <a:rPr lang="en-US" sz="900" kern="0" dirty="0">
                          <a:solidFill>
                            <a:srgbClr val="000000"/>
                          </a:solidFill>
                          <a:effectLst/>
                          <a:latin typeface="MS Gothic"/>
                          <a:ea typeface="ＭＳ 明朝"/>
                          <a:cs typeface="MS Gothic"/>
                        </a:rPr>
                        <a:t>: </a:t>
                      </a:r>
                      <a:r>
                        <a:rPr lang="ja-JP" sz="900" kern="0" dirty="0">
                          <a:solidFill>
                            <a:srgbClr val="000000"/>
                          </a:solidFill>
                          <a:effectLst/>
                          <a:latin typeface="MS Gothic"/>
                          <a:ea typeface="ＭＳ 明朝"/>
                          <a:cs typeface="MS Gothic"/>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384738997"/>
              </p:ext>
            </p:extLst>
          </p:nvPr>
        </p:nvGraphicFramePr>
        <p:xfrm>
          <a:off x="2843808" y="3890663"/>
          <a:ext cx="4429124" cy="1239816"/>
        </p:xfrm>
        <a:graphic>
          <a:graphicData uri="http://schemas.openxmlformats.org/drawingml/2006/table">
            <a:tbl>
              <a:tblPr/>
              <a:tblGrid>
                <a:gridCol w="622024"/>
                <a:gridCol w="640763"/>
                <a:gridCol w="640763"/>
                <a:gridCol w="622024"/>
                <a:gridCol w="640763"/>
                <a:gridCol w="640763"/>
                <a:gridCol w="622024"/>
              </a:tblGrid>
              <a:tr h="180552">
                <a:tc gridSpan="7">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説明された分散の合計</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08354">
                <a:tc row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3">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初期の固有値</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抽出後の負荷量平方和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208354">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合計</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分散の</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累積</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合計</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分散の</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累積</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08354">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1.442</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72.122</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72.122</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MS Gothic"/>
                          <a:ea typeface="ＭＳ 明朝"/>
                          <a:cs typeface="MS Gothic"/>
                        </a:rPr>
                        <a:t>1.442</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MS Gothic"/>
                          <a:ea typeface="ＭＳ 明朝"/>
                          <a:cs typeface="MS Gothic"/>
                        </a:rPr>
                        <a:t>72.122</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72.122</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08354">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2</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.558</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27.878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180552">
                <a:tc gridSpan="7">
                  <a:txBody>
                    <a:bodyPr/>
                    <a:lstStyle/>
                    <a:p>
                      <a:pPr marL="38100" marR="38100" algn="l">
                        <a:lnSpc>
                          <a:spcPts val="1600"/>
                        </a:lnSpc>
                        <a:spcAft>
                          <a:spcPts val="0"/>
                        </a:spcAft>
                      </a:pPr>
                      <a:r>
                        <a:rPr lang="ja-JP" sz="900" kern="0" dirty="0">
                          <a:solidFill>
                            <a:srgbClr val="000000"/>
                          </a:solidFill>
                          <a:effectLst/>
                          <a:latin typeface="MS Gothic"/>
                          <a:ea typeface="ＭＳ 明朝"/>
                          <a:cs typeface="MS Gothic"/>
                        </a:rPr>
                        <a:t>因子抽出法</a:t>
                      </a:r>
                      <a:r>
                        <a:rPr lang="en-US" sz="900" kern="0" dirty="0">
                          <a:solidFill>
                            <a:srgbClr val="000000"/>
                          </a:solidFill>
                          <a:effectLst/>
                          <a:latin typeface="MS Gothic"/>
                          <a:ea typeface="ＭＳ 明朝"/>
                          <a:cs typeface="MS Gothic"/>
                        </a:rPr>
                        <a:t>: </a:t>
                      </a:r>
                      <a:r>
                        <a:rPr lang="ja-JP" sz="900" kern="0" dirty="0">
                          <a:solidFill>
                            <a:srgbClr val="000000"/>
                          </a:solidFill>
                          <a:effectLst/>
                          <a:latin typeface="MS Gothic"/>
                          <a:ea typeface="ＭＳ 明朝"/>
                          <a:cs typeface="MS Gothic"/>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633099482"/>
              </p:ext>
            </p:extLst>
          </p:nvPr>
        </p:nvGraphicFramePr>
        <p:xfrm>
          <a:off x="7380312" y="3990963"/>
          <a:ext cx="1543050" cy="1625600"/>
        </p:xfrm>
        <a:graphic>
          <a:graphicData uri="http://schemas.openxmlformats.org/drawingml/2006/table">
            <a:tbl>
              <a:tblPr/>
              <a:tblGrid>
                <a:gridCol w="888827"/>
                <a:gridCol w="654223"/>
              </a:tblGrid>
              <a:tr h="0">
                <a:tc gridSpan="2">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成分行列</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rowSpan="2">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驚いた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.849</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興奮した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.849</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因子抽出法</a:t>
                      </a:r>
                      <a:r>
                        <a:rPr lang="en-US" sz="900" kern="0">
                          <a:solidFill>
                            <a:srgbClr val="000000"/>
                          </a:solidFill>
                          <a:effectLst/>
                          <a:latin typeface="MS Gothic"/>
                          <a:ea typeface="ＭＳ 明朝"/>
                          <a:cs typeface="MS Gothic"/>
                        </a:rPr>
                        <a:t>: </a:t>
                      </a:r>
                      <a:r>
                        <a:rPr lang="ja-JP" sz="900" kern="0">
                          <a:solidFill>
                            <a:srgbClr val="000000"/>
                          </a:solidFill>
                          <a:effectLst/>
                          <a:latin typeface="MS Gothic"/>
                          <a:ea typeface="ＭＳ 明朝"/>
                          <a:cs typeface="MS Gothic"/>
                        </a:rPr>
                        <a:t>主成分分析</a:t>
                      </a:r>
                      <a:endParaRPr lang="ja-JP" sz="1050" kern="10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r>
              <a:tr h="0">
                <a:tc gridSpan="2">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1 </a:t>
                      </a:r>
                      <a:r>
                        <a:rPr lang="ja-JP" sz="900" kern="0" dirty="0">
                          <a:solidFill>
                            <a:srgbClr val="000000"/>
                          </a:solidFill>
                          <a:effectLst/>
                          <a:latin typeface="MS Gothic"/>
                          <a:ea typeface="ＭＳ 明朝"/>
                          <a:cs typeface="MS Gothic"/>
                        </a:rPr>
                        <a:t>個の成分が抽出されました</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r>
            </a:tbl>
          </a:graphicData>
        </a:graphic>
      </p:graphicFrame>
      <p:sp>
        <p:nvSpPr>
          <p:cNvPr id="11" name="角丸四角形吹き出し 10"/>
          <p:cNvSpPr/>
          <p:nvPr/>
        </p:nvSpPr>
        <p:spPr>
          <a:xfrm>
            <a:off x="3792190" y="5328531"/>
            <a:ext cx="1728192" cy="360040"/>
          </a:xfrm>
          <a:prstGeom prst="wedgeRoundRectCallout">
            <a:avLst>
              <a:gd name="adj1" fmla="val -29111"/>
              <a:gd name="adj2" fmla="val -137222"/>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prstClr val="black"/>
                </a:solidFill>
              </a:rPr>
              <a:t>抽出された成分は</a:t>
            </a:r>
            <a:r>
              <a:rPr lang="en-US" altLang="ja-JP" sz="1000" dirty="0">
                <a:solidFill>
                  <a:prstClr val="black"/>
                </a:solidFill>
              </a:rPr>
              <a:t>1</a:t>
            </a:r>
            <a:r>
              <a:rPr lang="ja-JP" altLang="en-US" sz="1000" dirty="0">
                <a:solidFill>
                  <a:prstClr val="black"/>
                </a:solidFill>
              </a:rPr>
              <a:t>つ</a:t>
            </a:r>
          </a:p>
        </p:txBody>
      </p:sp>
      <p:sp>
        <p:nvSpPr>
          <p:cNvPr id="15" name="円/楕円 14"/>
          <p:cNvSpPr/>
          <p:nvPr/>
        </p:nvSpPr>
        <p:spPr>
          <a:xfrm>
            <a:off x="2771800" y="4509120"/>
            <a:ext cx="453650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2303748" y="4463656"/>
            <a:ext cx="383333" cy="47751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560712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仮説②系１の検証</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724748327"/>
              </p:ext>
            </p:extLst>
          </p:nvPr>
        </p:nvGraphicFramePr>
        <p:xfrm>
          <a:off x="395536" y="2564904"/>
          <a:ext cx="5372099" cy="1016000"/>
        </p:xfrm>
        <a:graphic>
          <a:graphicData uri="http://schemas.openxmlformats.org/drawingml/2006/table">
            <a:tbl>
              <a:tblPr/>
              <a:tblGrid>
                <a:gridCol w="1484706"/>
                <a:gridCol w="621042"/>
                <a:gridCol w="695880"/>
                <a:gridCol w="788825"/>
                <a:gridCol w="890823"/>
                <a:gridCol w="890823"/>
              </a:tblGrid>
              <a:tr h="0">
                <a:tc gridSpan="6">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グループ統計量</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algn="l">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問６－２</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度数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平均値</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標準偏差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平均値の標準誤差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Times New Roman" panose="02020603050405020304" pitchFamily="18" charset="0"/>
                        </a:rPr>
                        <a:t>商品使用時のシチュエーション・高揚得点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-.3495738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.90570098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.17762258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.1180379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1.00814158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.11488840</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41</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757491372"/>
              </p:ext>
            </p:extLst>
          </p:nvPr>
        </p:nvGraphicFramePr>
        <p:xfrm>
          <a:off x="467544" y="3645024"/>
          <a:ext cx="8208914" cy="1255494"/>
        </p:xfrm>
        <a:graphic>
          <a:graphicData uri="http://schemas.openxmlformats.org/drawingml/2006/table">
            <a:tbl>
              <a:tblPr/>
              <a:tblGrid>
                <a:gridCol w="1176026"/>
                <a:gridCol w="1176026"/>
                <a:gridCol w="705447"/>
                <a:gridCol w="705447"/>
                <a:gridCol w="492586"/>
                <a:gridCol w="705447"/>
                <a:gridCol w="705447"/>
                <a:gridCol w="668630"/>
                <a:gridCol w="668630"/>
                <a:gridCol w="602614"/>
                <a:gridCol w="602614"/>
              </a:tblGrid>
              <a:tr h="209249">
                <a:tc gridSpan="11">
                  <a:txBody>
                    <a:bodyPr/>
                    <a:lstStyle/>
                    <a:p>
                      <a:pPr marL="38100" marR="38100" algn="ctr">
                        <a:lnSpc>
                          <a:spcPts val="1600"/>
                        </a:lnSpc>
                        <a:spcAft>
                          <a:spcPts val="0"/>
                        </a:spcAft>
                      </a:pPr>
                      <a:r>
                        <a:rPr lang="ja-JP" sz="6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独立サンプルの検定</a:t>
                      </a:r>
                      <a:endParaRPr lang="ja-JP" sz="7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09249">
                <a:tc rowSpan="3" gridSpan="2">
                  <a:txBody>
                    <a:bodyPr/>
                    <a:lstStyle/>
                    <a:p>
                      <a:pPr algn="l">
                        <a:spcAft>
                          <a:spcPts val="0"/>
                        </a:spcAft>
                      </a:pPr>
                      <a:r>
                        <a:rPr lang="en-US" sz="8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3" hMerge="1">
                  <a:txBody>
                    <a:bodyPr/>
                    <a:lstStyle/>
                    <a:p>
                      <a:endParaRPr kumimoji="1" lang="ja-JP" altLang="en-US"/>
                    </a:p>
                  </a:txBody>
                  <a:tcPr/>
                </a:tc>
                <a:tc gridSpan="2">
                  <a:txBody>
                    <a:bodyPr/>
                    <a:lstStyle/>
                    <a:p>
                      <a:pPr marL="38100" marR="38100" algn="ctr">
                        <a:lnSpc>
                          <a:spcPts val="1600"/>
                        </a:lnSpc>
                        <a:spcAft>
                          <a:spcPts val="0"/>
                        </a:spcAft>
                      </a:pPr>
                      <a:r>
                        <a:rPr lang="ja-JP" sz="6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等分散性のための</a:t>
                      </a:r>
                      <a:r>
                        <a:rPr lang="en-US" sz="6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en-US" sz="600" kern="0" dirty="0" err="1">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Levene</a:t>
                      </a:r>
                      <a:r>
                        <a:rPr lang="en-US" sz="6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6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の検定</a:t>
                      </a:r>
                      <a:endParaRPr lang="ja-JP" sz="7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7">
                  <a:txBody>
                    <a:bodyPr/>
                    <a:lstStyle/>
                    <a:p>
                      <a:pPr marL="38100" marR="38100" algn="ct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 </a:t>
                      </a: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つの母平均の差の検定</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09249">
                <a:tc gridSpan="2" vMerge="1">
                  <a:txBody>
                    <a:bodyPr/>
                    <a:lstStyle/>
                    <a:p>
                      <a:endParaRPr kumimoji="1" lang="ja-JP" altLang="en-US"/>
                    </a:p>
                  </a:txBody>
                  <a:tcPr/>
                </a:tc>
                <a:tc hMerge="1" vMerge="1">
                  <a:txBody>
                    <a:bodyPr/>
                    <a:lstStyle/>
                    <a:p>
                      <a:endParaRPr kumimoji="1" lang="ja-JP" altLang="en-US"/>
                    </a:p>
                  </a:txBody>
                  <a:tcPr/>
                </a:tc>
                <a:tc rowSpan="2">
                  <a:txBody>
                    <a:bodyPr/>
                    <a:lstStyle/>
                    <a:p>
                      <a:pPr marL="38100" marR="38100" algn="ct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F</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t</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df</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両側</a:t>
                      </a: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平均値の差</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差の標準誤差</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差の</a:t>
                      </a: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95% </a:t>
                      </a: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信頼区間</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209249">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下限</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上限</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09249">
                <a:tc rowSpan="2">
                  <a:txBody>
                    <a:bodyPr/>
                    <a:lstStyle/>
                    <a:p>
                      <a:pPr marL="38100" marR="38100" algn="l">
                        <a:lnSpc>
                          <a:spcPts val="1600"/>
                        </a:lnSpc>
                        <a:spcAft>
                          <a:spcPts val="0"/>
                        </a:spcAft>
                      </a:pPr>
                      <a:r>
                        <a:rPr lang="ja-JP" altLang="en-US" sz="600" kern="0" dirty="0" smtClean="0">
                          <a:solidFill>
                            <a:srgbClr val="000000"/>
                          </a:solidFill>
                          <a:effectLst/>
                          <a:latin typeface="ＭＳ ゴシック" panose="020B0609070205080204" pitchFamily="49" charset="-128"/>
                          <a:ea typeface="ＭＳ 明朝" panose="02020609040205080304" pitchFamily="17" charset="-128"/>
                          <a:cs typeface="Times New Roman" panose="02020603050405020304" pitchFamily="18" charset="0"/>
                        </a:rPr>
                        <a:t>商品使用時のシチュエーション・高揚得点</a:t>
                      </a:r>
                      <a:endParaRPr lang="ja-JP" sz="7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等分散が仮定されている</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.493</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.484</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-2.096</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101</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u="sng"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.039</a:t>
                      </a:r>
                      <a:endParaRPr lang="ja-JP" sz="700" u="sng"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-.46761174</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.22314342</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-.91026825</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-.02495522</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09249">
                <a:tc vMerge="1">
                  <a:txBody>
                    <a:bodyPr/>
                    <a:lstStyle/>
                    <a:p>
                      <a:endParaRPr kumimoji="1" lang="ja-JP" altLang="en-US"/>
                    </a:p>
                  </a:txBody>
                  <a:tcPr/>
                </a:tc>
                <a:tc>
                  <a:txBody>
                    <a:bodyPr/>
                    <a:lstStyle/>
                    <a:p>
                      <a:pPr marL="38100" marR="38100" algn="l">
                        <a:lnSpc>
                          <a:spcPts val="1600"/>
                        </a:lnSpc>
                        <a:spcAft>
                          <a:spcPts val="0"/>
                        </a:spcAft>
                      </a:pPr>
                      <a:r>
                        <a:rPr lang="ja-JP"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等分散が仮定されていない</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8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-2.211</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47.556</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.032</a:t>
                      </a:r>
                      <a:endParaRPr lang="ja-JP" sz="7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-.46761174</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.21153988</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-.89304380</a:t>
                      </a:r>
                      <a:endParaRPr lang="ja-JP" sz="7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6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-.04217967</a:t>
                      </a:r>
                      <a:endParaRPr lang="ja-JP" sz="7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8" name="正方形/長方形 7"/>
          <p:cNvSpPr/>
          <p:nvPr/>
        </p:nvSpPr>
        <p:spPr>
          <a:xfrm>
            <a:off x="602453" y="1155938"/>
            <a:ext cx="5815610" cy="75608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rPr>
              <a:t>問６－２</a:t>
            </a:r>
            <a:r>
              <a:rPr lang="ja-JP" altLang="en-US" sz="1400" dirty="0">
                <a:solidFill>
                  <a:schemeClr val="tx1"/>
                </a:solidFill>
              </a:rPr>
              <a:t>．あなたはこの写真の売り場をみて</a:t>
            </a:r>
            <a:r>
              <a:rPr lang="ja-JP" altLang="en-US" sz="1400" dirty="0" smtClean="0">
                <a:solidFill>
                  <a:schemeClr val="tx1"/>
                </a:solidFill>
              </a:rPr>
              <a:t>、</a:t>
            </a:r>
            <a:r>
              <a:rPr lang="ja-JP" altLang="ja-JP" sz="1400" dirty="0">
                <a:solidFill>
                  <a:schemeClr val="tx1"/>
                </a:solidFill>
              </a:rPr>
              <a:t>商品の使ったときのシチュエーションを想像しましたか</a:t>
            </a:r>
            <a:r>
              <a:rPr lang="ja-JP" altLang="en-US" sz="1400" dirty="0" smtClean="0">
                <a:solidFill>
                  <a:schemeClr val="tx1"/>
                </a:solidFill>
              </a:rPr>
              <a:t>？</a:t>
            </a:r>
            <a:endParaRPr lang="ja-JP" altLang="en-US" sz="1400" dirty="0">
              <a:solidFill>
                <a:schemeClr val="tx1"/>
              </a:solidFill>
            </a:endParaRPr>
          </a:p>
          <a:p>
            <a:pPr algn="ctr"/>
            <a:r>
              <a:rPr lang="ja-JP" altLang="en-US" sz="1400" dirty="0">
                <a:solidFill>
                  <a:schemeClr val="tx1"/>
                </a:solidFill>
              </a:rPr>
              <a:t>１．はい　　　　　　　２．いいえ</a:t>
            </a:r>
          </a:p>
        </p:txBody>
      </p:sp>
      <p:sp>
        <p:nvSpPr>
          <p:cNvPr id="9" name="円形吹き出し 8"/>
          <p:cNvSpPr/>
          <p:nvPr/>
        </p:nvSpPr>
        <p:spPr>
          <a:xfrm>
            <a:off x="6516216" y="692696"/>
            <a:ext cx="2401686" cy="1259282"/>
          </a:xfrm>
          <a:prstGeom prst="wedgeEllipseCallout">
            <a:avLst>
              <a:gd name="adj1" fmla="val -49773"/>
              <a:gd name="adj2" fmla="val 37647"/>
            </a:avLst>
          </a:prstGeom>
          <a:solidFill>
            <a:schemeClr val="accent3">
              <a:lumMod val="40000"/>
              <a:lumOff val="60000"/>
            </a:schemeClr>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a:t>
            </a:r>
            <a:r>
              <a:rPr lang="ja-JP" altLang="en-US" sz="1200" dirty="0">
                <a:solidFill>
                  <a:schemeClr val="tx1"/>
                </a:solidFill>
              </a:rPr>
              <a:t>１．はい（企業の</a:t>
            </a:r>
            <a:r>
              <a:rPr lang="ja-JP" altLang="en-US" sz="1200" dirty="0" smtClean="0">
                <a:solidFill>
                  <a:schemeClr val="tx1"/>
                </a:solidFill>
              </a:rPr>
              <a:t>演出に</a:t>
            </a:r>
            <a:r>
              <a:rPr lang="ja-JP" altLang="en-US" sz="1200" dirty="0">
                <a:solidFill>
                  <a:schemeClr val="tx1"/>
                </a:solidFill>
              </a:rPr>
              <a:t>対し、認知している）」と答えた人のほう</a:t>
            </a:r>
            <a:r>
              <a:rPr lang="ja-JP" altLang="en-US" sz="1200" dirty="0" smtClean="0">
                <a:solidFill>
                  <a:schemeClr val="tx1"/>
                </a:solidFill>
              </a:rPr>
              <a:t>がより</a:t>
            </a:r>
            <a:r>
              <a:rPr lang="ja-JP" altLang="en-US" sz="1200" dirty="0">
                <a:solidFill>
                  <a:schemeClr val="tx1"/>
                </a:solidFill>
              </a:rPr>
              <a:t>高揚感を得ていることがわかればよい！</a:t>
            </a:r>
          </a:p>
        </p:txBody>
      </p:sp>
      <p:sp>
        <p:nvSpPr>
          <p:cNvPr id="3" name="テキスト ボックス 2"/>
          <p:cNvSpPr txBox="1"/>
          <p:nvPr/>
        </p:nvSpPr>
        <p:spPr>
          <a:xfrm>
            <a:off x="827584" y="1968651"/>
            <a:ext cx="7056784" cy="369332"/>
          </a:xfrm>
          <a:prstGeom prst="rect">
            <a:avLst/>
          </a:prstGeom>
          <a:noFill/>
        </p:spPr>
        <p:txBody>
          <a:bodyPr wrap="square" rtlCol="0">
            <a:spAutoFit/>
          </a:bodyPr>
          <a:lstStyle/>
          <a:p>
            <a:r>
              <a:rPr lang="ja-JP" altLang="en-US" dirty="0"/>
              <a:t>→</a:t>
            </a:r>
            <a:r>
              <a:rPr lang="ja-JP" altLang="en-US" dirty="0" smtClean="0"/>
              <a:t>問６－２</a:t>
            </a:r>
            <a:r>
              <a:rPr lang="ja-JP" altLang="en-US" dirty="0"/>
              <a:t>と予備分析でまとめた高揚主成分で</a:t>
            </a:r>
            <a:r>
              <a:rPr lang="ja-JP" altLang="en-US" u="sng" dirty="0"/>
              <a:t>対応のない</a:t>
            </a:r>
            <a:r>
              <a:rPr lang="ja-JP" altLang="en-US" u="sng" dirty="0" err="1"/>
              <a:t>ｔ</a:t>
            </a:r>
            <a:r>
              <a:rPr lang="ja-JP" altLang="en-US" u="sng" dirty="0"/>
              <a:t>検定を実施</a:t>
            </a:r>
          </a:p>
        </p:txBody>
      </p:sp>
      <p:sp>
        <p:nvSpPr>
          <p:cNvPr id="10" name="テキスト ボックス 9"/>
          <p:cNvSpPr txBox="1"/>
          <p:nvPr/>
        </p:nvSpPr>
        <p:spPr>
          <a:xfrm>
            <a:off x="1043608" y="4900518"/>
            <a:ext cx="3816424" cy="369332"/>
          </a:xfrm>
          <a:prstGeom prst="rect">
            <a:avLst/>
          </a:prstGeom>
          <a:noFill/>
        </p:spPr>
        <p:txBody>
          <a:bodyPr wrap="square" rtlCol="0">
            <a:spAutoFit/>
          </a:bodyPr>
          <a:lstStyle/>
          <a:p>
            <a:r>
              <a:rPr kumimoji="1" lang="ja-JP" altLang="en-US" dirty="0" smtClean="0"/>
              <a:t>有意確率</a:t>
            </a:r>
            <a:r>
              <a:rPr kumimoji="1" lang="en-US" altLang="ja-JP" dirty="0" smtClean="0"/>
              <a:t>0.039</a:t>
            </a:r>
            <a:r>
              <a:rPr kumimoji="1" lang="ja-JP" altLang="en-US" dirty="0" smtClean="0"/>
              <a:t>・・・</a:t>
            </a:r>
            <a:r>
              <a:rPr kumimoji="1" lang="en-US" altLang="ja-JP" dirty="0" smtClean="0"/>
              <a:t>5</a:t>
            </a:r>
            <a:r>
              <a:rPr kumimoji="1" lang="ja-JP" altLang="en-US" dirty="0" smtClean="0"/>
              <a:t>％水準で有意</a:t>
            </a:r>
            <a:endParaRPr kumimoji="1" lang="ja-JP" altLang="en-US" dirty="0"/>
          </a:p>
        </p:txBody>
      </p:sp>
      <p:sp>
        <p:nvSpPr>
          <p:cNvPr id="11" name="正方形/長方形 10"/>
          <p:cNvSpPr/>
          <p:nvPr/>
        </p:nvSpPr>
        <p:spPr>
          <a:xfrm>
            <a:off x="602453" y="5373216"/>
            <a:ext cx="6984777" cy="86583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r>
              <a:rPr lang="ja-JP" altLang="en-US" u="sng" dirty="0" smtClean="0">
                <a:solidFill>
                  <a:schemeClr val="tx1"/>
                </a:solidFill>
              </a:rPr>
              <a:t>仮説②系１</a:t>
            </a:r>
            <a:endParaRPr lang="en-US" altLang="ja-JP" u="sng" dirty="0" smtClean="0">
              <a:solidFill>
                <a:schemeClr val="tx1"/>
              </a:solidFill>
            </a:endParaRPr>
          </a:p>
          <a:p>
            <a:pPr algn="ctr"/>
            <a:r>
              <a:rPr lang="ja-JP" altLang="en-US" dirty="0">
                <a:solidFill>
                  <a:schemeClr val="tx1"/>
                </a:solidFill>
              </a:rPr>
              <a:t>商品を使ったときのシチュエーションを想像する店舗演出</a:t>
            </a:r>
            <a:r>
              <a:rPr lang="ja-JP" altLang="en-US" dirty="0" smtClean="0">
                <a:solidFill>
                  <a:schemeClr val="tx1"/>
                </a:solidFill>
              </a:rPr>
              <a:t>は</a:t>
            </a:r>
            <a:endParaRPr lang="en-US" altLang="ja-JP" dirty="0" smtClean="0">
              <a:solidFill>
                <a:schemeClr val="tx1"/>
              </a:solidFill>
            </a:endParaRPr>
          </a:p>
          <a:p>
            <a:pPr algn="ctr"/>
            <a:r>
              <a:rPr lang="ja-JP" altLang="en-US" dirty="0" smtClean="0">
                <a:solidFill>
                  <a:schemeClr val="tx1"/>
                </a:solidFill>
              </a:rPr>
              <a:t>消費者</a:t>
            </a:r>
            <a:r>
              <a:rPr lang="ja-JP" altLang="en-US" dirty="0">
                <a:solidFill>
                  <a:schemeClr val="tx1"/>
                </a:solidFill>
              </a:rPr>
              <a:t>に高揚感を</a:t>
            </a:r>
            <a:r>
              <a:rPr lang="ja-JP" altLang="en-US" dirty="0" smtClean="0">
                <a:solidFill>
                  <a:schemeClr val="tx1"/>
                </a:solidFill>
              </a:rPr>
              <a:t>与える</a:t>
            </a:r>
            <a:endParaRPr lang="en-US" altLang="ja-JP" dirty="0" smtClean="0">
              <a:solidFill>
                <a:schemeClr val="tx1"/>
              </a:solidFill>
            </a:endParaRPr>
          </a:p>
          <a:p>
            <a:pPr algn="ctr"/>
            <a:endParaRPr lang="en-US" altLang="ja-JP" u="sng" dirty="0" smtClean="0">
              <a:solidFill>
                <a:schemeClr val="tx1"/>
              </a:solidFill>
            </a:endParaRPr>
          </a:p>
        </p:txBody>
      </p:sp>
      <p:sp>
        <p:nvSpPr>
          <p:cNvPr id="12" name="雲 11"/>
          <p:cNvSpPr/>
          <p:nvPr/>
        </p:nvSpPr>
        <p:spPr>
          <a:xfrm>
            <a:off x="6939158" y="5157192"/>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3" name="星 5 12"/>
          <p:cNvSpPr/>
          <p:nvPr/>
        </p:nvSpPr>
        <p:spPr>
          <a:xfrm>
            <a:off x="7884368" y="5098599"/>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5796136" y="4509120"/>
            <a:ext cx="383333"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616139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仮説②系</a:t>
            </a:r>
            <a:r>
              <a:rPr lang="en-US" altLang="ja-JP" dirty="0"/>
              <a:t>2</a:t>
            </a:r>
            <a:r>
              <a:rPr lang="ja-JP" altLang="en-US" dirty="0" smtClean="0"/>
              <a:t>の検証</a:t>
            </a:r>
            <a:endParaRPr lang="ja-JP" altLang="en-US" dirty="0"/>
          </a:p>
        </p:txBody>
      </p:sp>
      <p:sp>
        <p:nvSpPr>
          <p:cNvPr id="3" name="コンテンツ プレースホルダー 2"/>
          <p:cNvSpPr>
            <a:spLocks noGrp="1"/>
          </p:cNvSpPr>
          <p:nvPr>
            <p:ph idx="1"/>
          </p:nvPr>
        </p:nvSpPr>
        <p:spPr>
          <a:xfrm>
            <a:off x="518864" y="1600200"/>
            <a:ext cx="8229600" cy="4525963"/>
          </a:xfrm>
        </p:spPr>
        <p:txBody>
          <a:bodyPr/>
          <a:lstStyle/>
          <a:p>
            <a:r>
              <a:rPr lang="ja-JP" altLang="en-US" sz="2400" dirty="0"/>
              <a:t>予備</a:t>
            </a:r>
            <a:r>
              <a:rPr lang="ja-JP" altLang="en-US" sz="2400" dirty="0" smtClean="0"/>
              <a:t>分析として価値主成分を抽出</a:t>
            </a:r>
            <a:endParaRPr lang="en-US" altLang="ja-JP" sz="2400" dirty="0" smtClean="0"/>
          </a:p>
          <a:p>
            <a:endParaRPr lang="en-US" altLang="ja-JP" dirty="0" smtClean="0"/>
          </a:p>
          <a:p>
            <a:endParaRPr lang="en-US" altLang="ja-JP" dirty="0" smtClean="0"/>
          </a:p>
          <a:p>
            <a:endParaRPr lang="ja-JP" altLang="en-US" dirty="0"/>
          </a:p>
        </p:txBody>
      </p:sp>
      <p:sp>
        <p:nvSpPr>
          <p:cNvPr id="4" name="日付プレースホルダー 3"/>
          <p:cNvSpPr>
            <a:spLocks noGrp="1"/>
          </p:cNvSpPr>
          <p:nvPr>
            <p:ph type="dt" sz="half" idx="10"/>
          </p:nvPr>
        </p:nvSpPr>
        <p:spPr/>
        <p:txBody>
          <a:bodyPr/>
          <a:lstStyle/>
          <a:p>
            <a:fld id="{47840527-63CB-4A4F-AD99-E2D36DDE6FEF}" type="datetime1">
              <a:rPr lang="ja-JP" altLang="en-US" smtClean="0"/>
              <a:pPr/>
              <a:t>2014/12/18</a:t>
            </a:fld>
            <a:endParaRPr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lang="ja-JP" altLang="en-US" smtClean="0"/>
              <a:pPr/>
              <a:t>42</a:t>
            </a:fld>
            <a:endParaRPr lang="ja-JP" altLang="en-US"/>
          </a:p>
        </p:txBody>
      </p:sp>
      <p:sp>
        <p:nvSpPr>
          <p:cNvPr id="9" name="角丸四角形吹き出し 8"/>
          <p:cNvSpPr/>
          <p:nvPr/>
        </p:nvSpPr>
        <p:spPr>
          <a:xfrm>
            <a:off x="971600" y="5328531"/>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すべて</a:t>
            </a:r>
            <a:r>
              <a:rPr lang="ja-JP" altLang="en-US" sz="1000" dirty="0" smtClean="0">
                <a:solidFill>
                  <a:schemeClr val="tx1"/>
                </a:solidFill>
              </a:rPr>
              <a:t>の値が</a:t>
            </a:r>
            <a:r>
              <a:rPr lang="en-US" altLang="ja-JP" sz="1000" dirty="0" smtClean="0">
                <a:solidFill>
                  <a:schemeClr val="tx1"/>
                </a:solidFill>
              </a:rPr>
              <a:t>0.5</a:t>
            </a:r>
            <a:r>
              <a:rPr lang="ja-JP" altLang="en-US" sz="1000" dirty="0" smtClean="0">
                <a:solidFill>
                  <a:schemeClr val="tx1"/>
                </a:solidFill>
              </a:rPr>
              <a:t>以上</a:t>
            </a:r>
            <a:endParaRPr kumimoji="1" lang="ja-JP" altLang="en-US" sz="1000" dirty="0">
              <a:solidFill>
                <a:schemeClr val="tx1"/>
              </a:solidFill>
            </a:endParaRPr>
          </a:p>
        </p:txBody>
      </p:sp>
      <p:sp>
        <p:nvSpPr>
          <p:cNvPr id="18" name="正方形/長方形 17"/>
          <p:cNvSpPr/>
          <p:nvPr/>
        </p:nvSpPr>
        <p:spPr>
          <a:xfrm>
            <a:off x="539552" y="2060848"/>
            <a:ext cx="7128792" cy="1296144"/>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　</a:t>
            </a:r>
            <a:endParaRPr kumimoji="1" lang="ja-JP" altLang="en-US" dirty="0">
              <a:solidFill>
                <a:schemeClr val="tx1"/>
              </a:solidFill>
            </a:endParaRPr>
          </a:p>
        </p:txBody>
      </p:sp>
      <p:sp>
        <p:nvSpPr>
          <p:cNvPr id="20" name="テキスト ボックス 19"/>
          <p:cNvSpPr txBox="1"/>
          <p:nvPr/>
        </p:nvSpPr>
        <p:spPr>
          <a:xfrm>
            <a:off x="4877706" y="3429000"/>
            <a:ext cx="2952328" cy="461665"/>
          </a:xfrm>
          <a:prstGeom prst="rect">
            <a:avLst/>
          </a:prstGeom>
          <a:noFill/>
        </p:spPr>
        <p:txBody>
          <a:bodyPr wrap="square" rtlCol="0">
            <a:spAutoFit/>
          </a:bodyPr>
          <a:lstStyle/>
          <a:p>
            <a:r>
              <a:rPr kumimoji="1" lang="ja-JP" altLang="en-US" sz="2400" dirty="0" smtClean="0"/>
              <a:t>→</a:t>
            </a:r>
            <a:r>
              <a:rPr lang="ja-JP" altLang="en-US" sz="2400" u="sng" dirty="0"/>
              <a:t>主成分</a:t>
            </a:r>
            <a:r>
              <a:rPr kumimoji="1" lang="ja-JP" altLang="en-US" sz="2400" u="sng" dirty="0" smtClean="0"/>
              <a:t>分析を実施</a:t>
            </a:r>
            <a:endParaRPr kumimoji="1" lang="ja-JP" altLang="en-US" sz="2400" u="sng" dirty="0"/>
          </a:p>
        </p:txBody>
      </p:sp>
      <p:sp>
        <p:nvSpPr>
          <p:cNvPr id="21" name="1 つの角を丸めた四角形 20"/>
          <p:cNvSpPr/>
          <p:nvPr/>
        </p:nvSpPr>
        <p:spPr>
          <a:xfrm>
            <a:off x="2843808" y="5786833"/>
            <a:ext cx="5472608" cy="720080"/>
          </a:xfrm>
          <a:prstGeom prst="snipRoundRect">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価値</a:t>
            </a:r>
            <a:r>
              <a:rPr kumimoji="1" lang="ja-JP" altLang="en-US" sz="2000" dirty="0" smtClean="0">
                <a:solidFill>
                  <a:schemeClr val="tx1"/>
                </a:solidFill>
              </a:rPr>
              <a:t>（感動、共感）</a:t>
            </a:r>
            <a:r>
              <a:rPr lang="ja-JP" altLang="en-US" sz="2000" dirty="0">
                <a:solidFill>
                  <a:schemeClr val="tx1"/>
                </a:solidFill>
              </a:rPr>
              <a:t>主成分</a:t>
            </a:r>
            <a:r>
              <a:rPr kumimoji="1" lang="ja-JP" altLang="en-US" sz="2000" dirty="0" smtClean="0">
                <a:solidFill>
                  <a:schemeClr val="tx1"/>
                </a:solidFill>
              </a:rPr>
              <a:t>が抽出される</a:t>
            </a:r>
            <a:endParaRPr kumimoji="1" lang="ja-JP" altLang="en-US" sz="2000" dirty="0">
              <a:solidFill>
                <a:schemeClr val="tx1"/>
              </a:solidFill>
            </a:endParaRPr>
          </a:p>
        </p:txBody>
      </p:sp>
      <p:sp>
        <p:nvSpPr>
          <p:cNvPr id="22" name="右矢印 21"/>
          <p:cNvSpPr/>
          <p:nvPr/>
        </p:nvSpPr>
        <p:spPr>
          <a:xfrm>
            <a:off x="1979712" y="5949278"/>
            <a:ext cx="648072" cy="557633"/>
          </a:xfrm>
          <a:prstGeom prst="rightArrow">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108267"/>
            <a:ext cx="6480720" cy="1227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表 7"/>
          <p:cNvGraphicFramePr>
            <a:graphicFrameLocks noGrp="1"/>
          </p:cNvGraphicFramePr>
          <p:nvPr>
            <p:extLst>
              <p:ext uri="{D42A27DB-BD31-4B8C-83A1-F6EECF244321}">
                <p14:modId xmlns:p14="http://schemas.microsoft.com/office/powerpoint/2010/main" val="2786875230"/>
              </p:ext>
            </p:extLst>
          </p:nvPr>
        </p:nvGraphicFramePr>
        <p:xfrm>
          <a:off x="179512" y="4149080"/>
          <a:ext cx="2309415" cy="1016000"/>
        </p:xfrm>
        <a:graphic>
          <a:graphicData uri="http://schemas.openxmlformats.org/drawingml/2006/table">
            <a:tbl>
              <a:tblPr/>
              <a:tblGrid>
                <a:gridCol w="883545"/>
                <a:gridCol w="654133"/>
                <a:gridCol w="771737"/>
              </a:tblGrid>
              <a:tr h="0">
                <a:tc gridSpan="3">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共通性</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初期</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因子抽出後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感動</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.711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MS Gothic"/>
                          <a:ea typeface="ＭＳ 明朝"/>
                          <a:cs typeface="Times New Roman"/>
                        </a:rPr>
                        <a:t>共感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MS Gothic"/>
                          <a:ea typeface="ＭＳ 明朝"/>
                          <a:cs typeface="MS Gothic"/>
                        </a:rPr>
                        <a:t>.711</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3">
                  <a:txBody>
                    <a:bodyPr/>
                    <a:lstStyle/>
                    <a:p>
                      <a:pPr marL="38100" marR="38100" algn="l">
                        <a:lnSpc>
                          <a:spcPts val="1600"/>
                        </a:lnSpc>
                        <a:spcAft>
                          <a:spcPts val="0"/>
                        </a:spcAft>
                      </a:pPr>
                      <a:r>
                        <a:rPr lang="ja-JP" sz="900" kern="0" dirty="0">
                          <a:solidFill>
                            <a:srgbClr val="000000"/>
                          </a:solidFill>
                          <a:effectLst/>
                          <a:latin typeface="MS Gothic"/>
                          <a:ea typeface="ＭＳ 明朝"/>
                          <a:cs typeface="MS Gothic"/>
                        </a:rPr>
                        <a:t>因子抽出法</a:t>
                      </a:r>
                      <a:r>
                        <a:rPr lang="en-US" sz="900" kern="0" dirty="0">
                          <a:solidFill>
                            <a:srgbClr val="000000"/>
                          </a:solidFill>
                          <a:effectLst/>
                          <a:latin typeface="MS Gothic"/>
                          <a:ea typeface="ＭＳ 明朝"/>
                          <a:cs typeface="MS Gothic"/>
                        </a:rPr>
                        <a:t>: </a:t>
                      </a:r>
                      <a:r>
                        <a:rPr lang="ja-JP" sz="900" kern="0" dirty="0">
                          <a:solidFill>
                            <a:srgbClr val="000000"/>
                          </a:solidFill>
                          <a:effectLst/>
                          <a:latin typeface="MS Gothic"/>
                          <a:ea typeface="ＭＳ 明朝"/>
                          <a:cs typeface="MS Gothic"/>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525239654"/>
              </p:ext>
            </p:extLst>
          </p:nvPr>
        </p:nvGraphicFramePr>
        <p:xfrm>
          <a:off x="2613491" y="3923433"/>
          <a:ext cx="4622807" cy="1255539"/>
        </p:xfrm>
        <a:graphic>
          <a:graphicData uri="http://schemas.openxmlformats.org/drawingml/2006/table">
            <a:tbl>
              <a:tblPr/>
              <a:tblGrid>
                <a:gridCol w="649225"/>
                <a:gridCol w="668783"/>
                <a:gridCol w="668783"/>
                <a:gridCol w="649225"/>
                <a:gridCol w="668783"/>
                <a:gridCol w="668783"/>
                <a:gridCol w="649225"/>
              </a:tblGrid>
              <a:tr h="0">
                <a:tc gridSpan="7">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説明された分散の合計</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3">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初期の固有値</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抽出後の負荷量平方和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合計</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分散の</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累積</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合計</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分散の</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累積</a:t>
                      </a:r>
                      <a:r>
                        <a:rPr lang="en-US" sz="900" kern="0">
                          <a:solidFill>
                            <a:srgbClr val="000000"/>
                          </a:solidFill>
                          <a:effectLst/>
                          <a:latin typeface="MS Gothic"/>
                          <a:ea typeface="ＭＳ 明朝"/>
                          <a:cs typeface="MS Gothic"/>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1.421</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71.054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71.054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1.421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71.054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71.054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2</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.579</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MS Gothic"/>
                          <a:ea typeface="ＭＳ 明朝"/>
                          <a:cs typeface="MS Gothic"/>
                        </a:rPr>
                        <a:t>28.946</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239539">
                <a:tc gridSpan="7">
                  <a:txBody>
                    <a:bodyPr/>
                    <a:lstStyle/>
                    <a:p>
                      <a:pPr marL="38100" marR="38100" algn="l">
                        <a:lnSpc>
                          <a:spcPts val="1600"/>
                        </a:lnSpc>
                        <a:spcAft>
                          <a:spcPts val="0"/>
                        </a:spcAft>
                      </a:pPr>
                      <a:r>
                        <a:rPr lang="ja-JP" sz="900" kern="0" dirty="0">
                          <a:solidFill>
                            <a:srgbClr val="000000"/>
                          </a:solidFill>
                          <a:effectLst/>
                          <a:latin typeface="MS Gothic"/>
                          <a:ea typeface="ＭＳ 明朝"/>
                          <a:cs typeface="MS Gothic"/>
                        </a:rPr>
                        <a:t>因子抽出法</a:t>
                      </a:r>
                      <a:r>
                        <a:rPr lang="en-US" sz="900" kern="0" dirty="0">
                          <a:solidFill>
                            <a:srgbClr val="000000"/>
                          </a:solidFill>
                          <a:effectLst/>
                          <a:latin typeface="MS Gothic"/>
                          <a:ea typeface="ＭＳ 明朝"/>
                          <a:cs typeface="MS Gothic"/>
                        </a:rPr>
                        <a:t>: </a:t>
                      </a:r>
                      <a:r>
                        <a:rPr lang="ja-JP" sz="900" kern="0" dirty="0">
                          <a:solidFill>
                            <a:srgbClr val="000000"/>
                          </a:solidFill>
                          <a:effectLst/>
                          <a:latin typeface="MS Gothic"/>
                          <a:ea typeface="ＭＳ 明朝"/>
                          <a:cs typeface="MS Gothic"/>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1" name="角丸四角形吹き出し 10"/>
          <p:cNvSpPr/>
          <p:nvPr/>
        </p:nvSpPr>
        <p:spPr>
          <a:xfrm>
            <a:off x="3792190" y="5328531"/>
            <a:ext cx="1728192" cy="360040"/>
          </a:xfrm>
          <a:prstGeom prst="wedgeRoundRectCallout">
            <a:avLst>
              <a:gd name="adj1" fmla="val -44733"/>
              <a:gd name="adj2" fmla="val -151735"/>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抽出された</a:t>
            </a:r>
            <a:r>
              <a:rPr lang="ja-JP" altLang="en-US" sz="1000" dirty="0">
                <a:solidFill>
                  <a:schemeClr val="tx1"/>
                </a:solidFill>
              </a:rPr>
              <a:t>成分</a:t>
            </a:r>
            <a:r>
              <a:rPr lang="ja-JP" altLang="en-US" sz="1000" dirty="0" smtClean="0">
                <a:solidFill>
                  <a:schemeClr val="tx1"/>
                </a:solidFill>
              </a:rPr>
              <a:t>は</a:t>
            </a:r>
            <a:r>
              <a:rPr lang="en-US" altLang="ja-JP" sz="1000" dirty="0" smtClean="0">
                <a:solidFill>
                  <a:schemeClr val="tx1"/>
                </a:solidFill>
              </a:rPr>
              <a:t>1</a:t>
            </a:r>
            <a:r>
              <a:rPr lang="ja-JP" altLang="en-US" sz="1000" dirty="0" smtClean="0">
                <a:solidFill>
                  <a:schemeClr val="tx1"/>
                </a:solidFill>
              </a:rPr>
              <a:t>つ</a:t>
            </a:r>
            <a:endParaRPr kumimoji="1" lang="ja-JP" altLang="en-US" sz="1000" dirty="0">
              <a:solidFill>
                <a:schemeClr val="tx1"/>
              </a:solidFill>
            </a:endParaRPr>
          </a:p>
        </p:txBody>
      </p:sp>
      <p:graphicFrame>
        <p:nvGraphicFramePr>
          <p:cNvPr id="12" name="表 11"/>
          <p:cNvGraphicFramePr>
            <a:graphicFrameLocks noGrp="1"/>
          </p:cNvGraphicFramePr>
          <p:nvPr>
            <p:extLst>
              <p:ext uri="{D42A27DB-BD31-4B8C-83A1-F6EECF244321}">
                <p14:modId xmlns:p14="http://schemas.microsoft.com/office/powerpoint/2010/main" val="3667766849"/>
              </p:ext>
            </p:extLst>
          </p:nvPr>
        </p:nvGraphicFramePr>
        <p:xfrm>
          <a:off x="7380312" y="3890665"/>
          <a:ext cx="1543050" cy="1625600"/>
        </p:xfrm>
        <a:graphic>
          <a:graphicData uri="http://schemas.openxmlformats.org/drawingml/2006/table">
            <a:tbl>
              <a:tblPr/>
              <a:tblGrid>
                <a:gridCol w="888827"/>
                <a:gridCol w="654223"/>
              </a:tblGrid>
              <a:tr h="0">
                <a:tc gridSpan="2">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成分行列</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rowSpan="2">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感動</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.843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MS Gothic"/>
                          <a:ea typeface="ＭＳ 明朝"/>
                          <a:cs typeface="Times New Roman"/>
                        </a:rPr>
                        <a:t>共感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.843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因子抽出法</a:t>
                      </a:r>
                      <a:r>
                        <a:rPr lang="en-US" sz="900" kern="0">
                          <a:solidFill>
                            <a:srgbClr val="000000"/>
                          </a:solidFill>
                          <a:effectLst/>
                          <a:latin typeface="MS Gothic"/>
                          <a:ea typeface="ＭＳ 明朝"/>
                          <a:cs typeface="MS Gothic"/>
                        </a:rPr>
                        <a:t>: </a:t>
                      </a:r>
                      <a:r>
                        <a:rPr lang="ja-JP" sz="900" kern="0">
                          <a:solidFill>
                            <a:srgbClr val="000000"/>
                          </a:solidFill>
                          <a:effectLst/>
                          <a:latin typeface="MS Gothic"/>
                          <a:ea typeface="ＭＳ 明朝"/>
                          <a:cs typeface="MS Gothic"/>
                        </a:rPr>
                        <a:t>主成分分析</a:t>
                      </a:r>
                      <a:endParaRPr lang="ja-JP" sz="1050" kern="10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r>
              <a:tr h="0">
                <a:tc gridSpan="2">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1 </a:t>
                      </a:r>
                      <a:r>
                        <a:rPr lang="ja-JP" sz="900" kern="0" dirty="0">
                          <a:solidFill>
                            <a:srgbClr val="000000"/>
                          </a:solidFill>
                          <a:effectLst/>
                          <a:latin typeface="MS Gothic"/>
                          <a:ea typeface="ＭＳ 明朝"/>
                          <a:cs typeface="MS Gothic"/>
                        </a:rPr>
                        <a:t>個の成分が抽出されました</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r>
            </a:tbl>
          </a:graphicData>
        </a:graphic>
      </p:graphicFrame>
      <p:sp>
        <p:nvSpPr>
          <p:cNvPr id="17" name="円/楕円 16"/>
          <p:cNvSpPr/>
          <p:nvPr/>
        </p:nvSpPr>
        <p:spPr>
          <a:xfrm>
            <a:off x="2112081" y="4545542"/>
            <a:ext cx="383333" cy="4676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2782344" y="4563334"/>
            <a:ext cx="4525960"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334606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468389" y="2276872"/>
            <a:ext cx="8136255" cy="576065"/>
          </a:xfrm>
          <a:prstGeom prst="rect">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仮説②系２の検証</a:t>
            </a:r>
            <a:endParaRPr kumimoji="1" lang="ja-JP" altLang="en-US" dirty="0"/>
          </a:p>
        </p:txBody>
      </p:sp>
      <p:sp>
        <p:nvSpPr>
          <p:cNvPr id="3" name="コンテンツ プレースホルダー 2"/>
          <p:cNvSpPr>
            <a:spLocks noGrp="1"/>
          </p:cNvSpPr>
          <p:nvPr>
            <p:ph idx="1"/>
          </p:nvPr>
        </p:nvSpPr>
        <p:spPr>
          <a:xfrm>
            <a:off x="468389" y="1556792"/>
            <a:ext cx="8229600" cy="1368151"/>
          </a:xfrm>
        </p:spPr>
        <p:txBody>
          <a:bodyPr>
            <a:normAutofit fontScale="92500" lnSpcReduction="10000"/>
          </a:bodyPr>
          <a:lstStyle/>
          <a:p>
            <a:pPr marL="0" indent="0">
              <a:buNone/>
            </a:pPr>
            <a:r>
              <a:rPr kumimoji="1" lang="ja-JP" altLang="en-US" sz="2300" dirty="0" smtClean="0"/>
              <a:t>・</a:t>
            </a:r>
            <a:r>
              <a:rPr kumimoji="1" lang="ja-JP" altLang="en-US" sz="2800" u="sng" dirty="0" smtClean="0"/>
              <a:t>仮説②系２</a:t>
            </a:r>
            <a:endParaRPr kumimoji="1" lang="en-US" altLang="ja-JP" sz="2800" u="sng" dirty="0" smtClean="0"/>
          </a:p>
          <a:p>
            <a:pPr marL="0" indent="0">
              <a:buNone/>
            </a:pPr>
            <a:endParaRPr kumimoji="1" lang="en-US" altLang="ja-JP" sz="2100" u="sng" dirty="0" smtClean="0"/>
          </a:p>
          <a:p>
            <a:pPr marL="0" indent="0">
              <a:buNone/>
            </a:pPr>
            <a:r>
              <a:rPr lang="ja-JP" altLang="en-US" sz="2100" dirty="0"/>
              <a:t>商品の使ったときのシチュエーションを</a:t>
            </a:r>
            <a:r>
              <a:rPr lang="ja-JP" altLang="en-US" sz="2100" dirty="0" smtClean="0"/>
              <a:t>想像させる演出によって生成された高揚感が価値の形成に影響を与えている</a:t>
            </a:r>
            <a:r>
              <a:rPr lang="ja-JP" altLang="en-US" sz="2100" dirty="0"/>
              <a:t>か</a:t>
            </a:r>
            <a:r>
              <a:rPr lang="ja-JP" altLang="en-US" sz="2100" dirty="0" smtClean="0"/>
              <a:t>の検証</a:t>
            </a:r>
            <a:endParaRPr lang="en-US" altLang="ja-JP" sz="2100" dirty="0" smtClean="0"/>
          </a:p>
          <a:p>
            <a:pPr marL="0" indent="0">
              <a:buNone/>
            </a:pPr>
            <a:endParaRPr kumimoji="1" lang="en-US" altLang="ja-JP" sz="2400" dirty="0"/>
          </a:p>
        </p:txBody>
      </p:sp>
      <p:sp>
        <p:nvSpPr>
          <p:cNvPr id="4" name="日付プレースホルダー 3"/>
          <p:cNvSpPr>
            <a:spLocks noGrp="1"/>
          </p:cNvSpPr>
          <p:nvPr>
            <p:ph type="dt" sz="half" idx="10"/>
          </p:nvPr>
        </p:nvSpPr>
        <p:spPr/>
        <p:txBody>
          <a:bodyPr/>
          <a:lstStyle/>
          <a:p>
            <a:fld id="{B72776B9-5C23-4842-8D44-4B3F7D0832F6}"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43</a:t>
            </a:fld>
            <a:endParaRPr kumimoji="1" lang="ja-JP" altLang="en-US"/>
          </a:p>
        </p:txBody>
      </p:sp>
      <p:sp>
        <p:nvSpPr>
          <p:cNvPr id="11" name="正方形/長方形 10"/>
          <p:cNvSpPr/>
          <p:nvPr/>
        </p:nvSpPr>
        <p:spPr>
          <a:xfrm>
            <a:off x="468389" y="3038475"/>
            <a:ext cx="7992888" cy="2304256"/>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問</a:t>
            </a:r>
            <a:r>
              <a:rPr lang="en-US" altLang="ja-JP" dirty="0" smtClean="0">
                <a:solidFill>
                  <a:schemeClr val="tx1"/>
                </a:solidFill>
              </a:rPr>
              <a:t>6</a:t>
            </a:r>
            <a:r>
              <a:rPr lang="ja-JP" altLang="en-US" dirty="0" smtClean="0">
                <a:solidFill>
                  <a:schemeClr val="tx1"/>
                </a:solidFill>
              </a:rPr>
              <a:t>－１－２　この写真の売り場で、どちらに近い印象を受けましたか</a:t>
            </a:r>
            <a:endParaRPr lang="en-US" altLang="ja-JP" dirty="0" smtClean="0">
              <a:solidFill>
                <a:schemeClr val="tx1"/>
              </a:solidFill>
            </a:endParaRPr>
          </a:p>
          <a:p>
            <a:r>
              <a:rPr lang="ja-JP" altLang="en-US" dirty="0" smtClean="0">
                <a:solidFill>
                  <a:schemeClr val="tx1"/>
                </a:solidFill>
              </a:rPr>
              <a:t>　　　　　　　　　　　　　　　良い</a:t>
            </a:r>
            <a:r>
              <a:rPr lang="ja-JP" altLang="en-US" dirty="0">
                <a:solidFill>
                  <a:schemeClr val="tx1"/>
                </a:solidFill>
              </a:rPr>
              <a:t>　 </a:t>
            </a:r>
            <a:r>
              <a:rPr lang="en-US" altLang="ja-JP" dirty="0">
                <a:solidFill>
                  <a:schemeClr val="tx1"/>
                </a:solidFill>
              </a:rPr>
              <a:t>1―――2―――3―――4 </a:t>
            </a:r>
            <a:r>
              <a:rPr lang="ja-JP" altLang="en-US" dirty="0" smtClean="0">
                <a:solidFill>
                  <a:schemeClr val="tx1"/>
                </a:solidFill>
              </a:rPr>
              <a:t>　悪い</a:t>
            </a:r>
            <a:endParaRPr lang="en-US" altLang="ja-JP" dirty="0" smtClean="0">
              <a:solidFill>
                <a:schemeClr val="tx1"/>
              </a:solidFill>
            </a:endParaRPr>
          </a:p>
          <a:p>
            <a:endParaRPr lang="en-US" altLang="ja-JP" dirty="0" smtClean="0">
              <a:solidFill>
                <a:schemeClr val="tx1"/>
              </a:solidFill>
            </a:endParaRPr>
          </a:p>
          <a:p>
            <a:r>
              <a:rPr lang="ja-JP" altLang="en-US" dirty="0" smtClean="0">
                <a:solidFill>
                  <a:schemeClr val="tx1"/>
                </a:solidFill>
              </a:rPr>
              <a:t>問</a:t>
            </a:r>
            <a:r>
              <a:rPr lang="en-US" altLang="ja-JP" dirty="0" smtClean="0">
                <a:solidFill>
                  <a:schemeClr val="tx1"/>
                </a:solidFill>
              </a:rPr>
              <a:t>6</a:t>
            </a:r>
            <a:r>
              <a:rPr lang="ja-JP" altLang="en-US" dirty="0" smtClean="0">
                <a:solidFill>
                  <a:schemeClr val="tx1"/>
                </a:solidFill>
              </a:rPr>
              <a:t>－３　店舗でこの写真を見たとき、以下の感情はどの程度働きましたか</a:t>
            </a:r>
          </a:p>
          <a:p>
            <a:r>
              <a:rPr lang="ja-JP" altLang="en-US" dirty="0">
                <a:solidFill>
                  <a:schemeClr val="tx1"/>
                </a:solidFill>
              </a:rPr>
              <a:t>　　　　　　　　　　　　　　　</a:t>
            </a:r>
            <a:r>
              <a:rPr lang="ja-JP" altLang="en-US" dirty="0" smtClean="0">
                <a:solidFill>
                  <a:schemeClr val="tx1"/>
                </a:solidFill>
              </a:rPr>
              <a:t>　　　　</a:t>
            </a:r>
            <a:r>
              <a:rPr lang="ja-JP" altLang="en-US" dirty="0">
                <a:solidFill>
                  <a:schemeClr val="tx1"/>
                </a:solidFill>
              </a:rPr>
              <a:t>　あてはまる　　　　　　　あてはまらない</a:t>
            </a:r>
          </a:p>
          <a:p>
            <a:r>
              <a:rPr lang="ja-JP" altLang="en-US" dirty="0" smtClean="0">
                <a:solidFill>
                  <a:schemeClr val="tx1"/>
                </a:solidFill>
              </a:rPr>
              <a:t>　　　　　　　　　　　　　　楽しかった </a:t>
            </a:r>
            <a:r>
              <a:rPr lang="ja-JP" altLang="en-US" dirty="0">
                <a:solidFill>
                  <a:schemeClr val="tx1"/>
                </a:solidFill>
              </a:rPr>
              <a:t>　　</a:t>
            </a:r>
            <a:r>
              <a:rPr lang="en-US" altLang="ja-JP" dirty="0">
                <a:solidFill>
                  <a:schemeClr val="tx1"/>
                </a:solidFill>
              </a:rPr>
              <a:t>1―――2―――3―――</a:t>
            </a:r>
            <a:r>
              <a:rPr lang="en-US" altLang="ja-JP" dirty="0" smtClean="0">
                <a:solidFill>
                  <a:schemeClr val="tx1"/>
                </a:solidFill>
              </a:rPr>
              <a:t>4</a:t>
            </a:r>
          </a:p>
          <a:p>
            <a:r>
              <a:rPr lang="ja-JP" altLang="en-US" dirty="0">
                <a:solidFill>
                  <a:schemeClr val="tx1"/>
                </a:solidFill>
              </a:rPr>
              <a:t>　</a:t>
            </a:r>
          </a:p>
        </p:txBody>
      </p:sp>
      <p:sp>
        <p:nvSpPr>
          <p:cNvPr id="15" name="テキスト ボックス 14"/>
          <p:cNvSpPr txBox="1"/>
          <p:nvPr/>
        </p:nvSpPr>
        <p:spPr>
          <a:xfrm>
            <a:off x="3275856" y="5733256"/>
            <a:ext cx="5185421" cy="400110"/>
          </a:xfrm>
          <a:prstGeom prst="rect">
            <a:avLst/>
          </a:prstGeom>
          <a:noFill/>
        </p:spPr>
        <p:txBody>
          <a:bodyPr wrap="square" rtlCol="0">
            <a:spAutoFit/>
          </a:bodyPr>
          <a:lstStyle/>
          <a:p>
            <a:r>
              <a:rPr lang="ja-JP" altLang="en-US" u="sng" dirty="0" smtClean="0"/>
              <a:t>→高揚</a:t>
            </a:r>
            <a:r>
              <a:rPr lang="ja-JP" altLang="en-US" u="sng" dirty="0"/>
              <a:t>主成分</a:t>
            </a:r>
            <a:r>
              <a:rPr lang="ja-JP" altLang="en-US" dirty="0"/>
              <a:t>と</a:t>
            </a:r>
            <a:r>
              <a:rPr lang="ja-JP" altLang="en-US" u="sng" dirty="0"/>
              <a:t>価値主成分</a:t>
            </a:r>
            <a:r>
              <a:rPr lang="ja-JP" altLang="en-US" dirty="0"/>
              <a:t>を用いて</a:t>
            </a:r>
            <a:r>
              <a:rPr lang="ja-JP" altLang="en-US" sz="2000" u="sng" dirty="0"/>
              <a:t>単回帰分析</a:t>
            </a:r>
          </a:p>
        </p:txBody>
      </p:sp>
      <p:sp>
        <p:nvSpPr>
          <p:cNvPr id="17" name="テキスト ボックス 16"/>
          <p:cNvSpPr txBox="1"/>
          <p:nvPr/>
        </p:nvSpPr>
        <p:spPr>
          <a:xfrm>
            <a:off x="611560" y="4852811"/>
            <a:ext cx="9505056" cy="584775"/>
          </a:xfrm>
          <a:prstGeom prst="rect">
            <a:avLst/>
          </a:prstGeom>
          <a:noFill/>
        </p:spPr>
        <p:txBody>
          <a:bodyPr wrap="square" rtlCol="0">
            <a:spAutoFit/>
          </a:bodyPr>
          <a:lstStyle/>
          <a:p>
            <a:r>
              <a:rPr kumimoji="1" lang="ja-JP" altLang="en-US" sz="1600" dirty="0" smtClean="0"/>
              <a:t>＊問</a:t>
            </a:r>
            <a:r>
              <a:rPr kumimoji="1" lang="en-US" altLang="ja-JP" sz="1600" dirty="0" smtClean="0"/>
              <a:t>6―1―2</a:t>
            </a:r>
            <a:r>
              <a:rPr kumimoji="1" lang="ja-JP" altLang="en-US" sz="1600" dirty="0" smtClean="0"/>
              <a:t>を</a:t>
            </a:r>
            <a:r>
              <a:rPr kumimoji="1" lang="en-US" altLang="ja-JP" sz="1600" dirty="0" smtClean="0"/>
              <a:t>『</a:t>
            </a:r>
            <a:r>
              <a:rPr kumimoji="1" lang="ja-JP" altLang="en-US" sz="1600" dirty="0" smtClean="0"/>
              <a:t>感動」尺度、問</a:t>
            </a:r>
            <a:r>
              <a:rPr kumimoji="1" lang="en-US" altLang="ja-JP" sz="1600" dirty="0" smtClean="0"/>
              <a:t>6-3</a:t>
            </a:r>
            <a:r>
              <a:rPr kumimoji="1" lang="ja-JP" altLang="en-US" sz="1600" dirty="0" smtClean="0"/>
              <a:t>を「共感」尺度として考え、</a:t>
            </a:r>
            <a:r>
              <a:rPr kumimoji="1" lang="en-US" altLang="ja-JP" sz="1600" dirty="0" smtClean="0"/>
              <a:t>2</a:t>
            </a:r>
            <a:r>
              <a:rPr kumimoji="1" lang="ja-JP" altLang="en-US" sz="1600" dirty="0" err="1" smtClean="0"/>
              <a:t>つの</a:t>
            </a:r>
            <a:r>
              <a:rPr kumimoji="1" lang="ja-JP" altLang="en-US" sz="1600" dirty="0" smtClean="0"/>
              <a:t>尺度をまとめて</a:t>
            </a:r>
            <a:endParaRPr kumimoji="1" lang="en-US" altLang="ja-JP" sz="1600" dirty="0" smtClean="0"/>
          </a:p>
          <a:p>
            <a:r>
              <a:rPr kumimoji="1" lang="ja-JP" altLang="en-US" sz="1600" dirty="0" smtClean="0"/>
              <a:t>「価値」とする</a:t>
            </a:r>
            <a:endParaRPr kumimoji="1" lang="ja-JP" altLang="en-US" sz="1600" dirty="0"/>
          </a:p>
        </p:txBody>
      </p:sp>
    </p:spTree>
    <p:extLst>
      <p:ext uri="{BB962C8B-B14F-4D97-AF65-F5344CB8AC3E}">
        <p14:creationId xmlns:p14="http://schemas.microsoft.com/office/powerpoint/2010/main" val="33388947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仮説②系２の検証</a:t>
            </a:r>
            <a:endParaRPr kumimoji="1" lang="ja-JP" altLang="en-US" dirty="0"/>
          </a:p>
        </p:txBody>
      </p:sp>
      <p:sp>
        <p:nvSpPr>
          <p:cNvPr id="4" name="日付プレースホルダ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dirty="0"/>
          </a:p>
        </p:txBody>
      </p:sp>
      <p:sp>
        <p:nvSpPr>
          <p:cNvPr id="5" name="スライド番号プレースホルダ 4"/>
          <p:cNvSpPr>
            <a:spLocks noGrp="1"/>
          </p:cNvSpPr>
          <p:nvPr>
            <p:ph type="sldNum" sz="quarter" idx="12"/>
          </p:nvPr>
        </p:nvSpPr>
        <p:spPr/>
        <p:txBody>
          <a:bodyPr/>
          <a:lstStyle/>
          <a:p>
            <a:fld id="{68691123-A5AB-4645-B0D7-55A7CED11FCE}" type="slidenum">
              <a:rPr kumimoji="1" lang="ja-JP" altLang="en-US" smtClean="0"/>
              <a:pPr/>
              <a:t>44</a:t>
            </a:fld>
            <a:endParaRPr kumimoji="1" lang="ja-JP" altLang="en-US"/>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2220619512"/>
              </p:ext>
            </p:extLst>
          </p:nvPr>
        </p:nvGraphicFramePr>
        <p:xfrm>
          <a:off x="179512" y="1908055"/>
          <a:ext cx="4176466" cy="1219200"/>
        </p:xfrm>
        <a:graphic>
          <a:graphicData uri="http://schemas.openxmlformats.org/drawingml/2006/table">
            <a:tbl>
              <a:tblPr/>
              <a:tblGrid>
                <a:gridCol w="560265"/>
                <a:gridCol w="682264"/>
                <a:gridCol w="977979"/>
                <a:gridCol w="977979"/>
                <a:gridCol w="977979"/>
              </a:tblGrid>
              <a:tr h="0">
                <a:tc gridSpan="5">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モデルの要約</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推定値の標準誤差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.602</a:t>
                      </a:r>
                      <a:r>
                        <a:rPr lang="en-US" sz="900" kern="0" baseline="3000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.362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.355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.80300379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266700" marR="38100" indent="-228600" algn="l">
                        <a:lnSpc>
                          <a:spcPts val="1600"/>
                        </a:lnSpc>
                        <a:spcAft>
                          <a:spcPts val="0"/>
                        </a:spcAft>
                        <a:buAutoNum type="alphaLcPeriod"/>
                      </a:pPr>
                      <a:r>
                        <a:rPr lang="ja-JP"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sz="900" kern="0" dirty="0" err="1"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商品使用時のシチュエーションを想像させる店舗演出に対する高揚得点</a:t>
                      </a:r>
                      <a:endParaRPr lang="en-US" altLang="ja-JP"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709961299"/>
              </p:ext>
            </p:extLst>
          </p:nvPr>
        </p:nvGraphicFramePr>
        <p:xfrm>
          <a:off x="4572000" y="1837955"/>
          <a:ext cx="4354068" cy="1843052"/>
        </p:xfrm>
        <a:graphic>
          <a:graphicData uri="http://schemas.openxmlformats.org/drawingml/2006/table">
            <a:tbl>
              <a:tblPr/>
              <a:tblGrid>
                <a:gridCol w="464484"/>
                <a:gridCol w="648264"/>
                <a:gridCol w="648264"/>
                <a:gridCol w="648264"/>
                <a:gridCol w="648264"/>
                <a:gridCol w="648264"/>
                <a:gridCol w="648264"/>
              </a:tblGrid>
              <a:tr h="205236">
                <a:tc gridSpan="7">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分散分析</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05236">
                <a:tc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平方和</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df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平均平方</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05236">
                <a:tc rowSpan="3">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回帰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33.677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33.677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52.227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r>
                        <a:rPr lang="en-US" sz="900"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05236">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残差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59.323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.645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205236">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合計</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93.000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410472">
                <a:tc gridSpan="7">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商品使用時のシチュエーションを想像させる店舗演出に対する価値得点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383086">
                <a:tc gridSpan="7">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sz="900" kern="0" dirty="0" err="1"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商品使用時のシチュエーションを想像させる店舗演出に対する高揚得点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2644392770"/>
              </p:ext>
            </p:extLst>
          </p:nvPr>
        </p:nvGraphicFramePr>
        <p:xfrm>
          <a:off x="735170" y="3789040"/>
          <a:ext cx="7181849" cy="1429639"/>
        </p:xfrm>
        <a:graphic>
          <a:graphicData uri="http://schemas.openxmlformats.org/drawingml/2006/table">
            <a:tbl>
              <a:tblPr/>
              <a:tblGrid>
                <a:gridCol w="1398004"/>
                <a:gridCol w="1398004"/>
                <a:gridCol w="664025"/>
                <a:gridCol w="690258"/>
                <a:gridCol w="690258"/>
                <a:gridCol w="585325"/>
                <a:gridCol w="585325"/>
                <a:gridCol w="585325"/>
                <a:gridCol w="585325"/>
              </a:tblGrid>
              <a:tr h="126407">
                <a:tc gridSpan="9">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係数</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44297">
                <a:tc rowSpan="2"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標準化されていない係数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共線性の統計量</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144297">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ベータ</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許容度</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VIF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144297">
                <a:tc rowSpan="2">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-.037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.083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-.447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.656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413639">
                <a:tc vMerge="1">
                  <a:txBody>
                    <a:bodyPr/>
                    <a:lstStyle/>
                    <a:p>
                      <a:endParaRPr kumimoji="1" lang="ja-JP" altLang="en-US"/>
                    </a:p>
                  </a:txBody>
                  <a:tcPr/>
                </a:tc>
                <a:tc>
                  <a:txBody>
                    <a:bodyPr/>
                    <a:lstStyle/>
                    <a:p>
                      <a:pPr marL="38100" marR="38100" algn="l">
                        <a:lnSpc>
                          <a:spcPts val="1600"/>
                        </a:lnSpc>
                        <a:spcAft>
                          <a:spcPts val="0"/>
                        </a:spcAft>
                      </a:pP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Times New Roman" panose="02020603050405020304" pitchFamily="18" charset="0"/>
                        </a:rPr>
                        <a:t>商品使用時のシチュエーション・高揚得点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.613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.085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.602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7.227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u="sng"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endParaRPr lang="ja-JP" sz="1050" u="sng"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126407">
                <a:tc gridSpan="9">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商品使用時のシチュエーションを想像させる店舗演出に対する価値得点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2" name="角丸四角形吹き出し 11"/>
          <p:cNvSpPr/>
          <p:nvPr/>
        </p:nvSpPr>
        <p:spPr>
          <a:xfrm>
            <a:off x="1547664" y="3140968"/>
            <a:ext cx="1872208" cy="288032"/>
          </a:xfrm>
          <a:prstGeom prst="wedgeRoundRectCallout">
            <a:avLst>
              <a:gd name="adj1" fmla="val 30382"/>
              <a:gd name="adj2" fmla="val -120873"/>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回帰式の説明力：高くない</a:t>
            </a:r>
            <a:endParaRPr kumimoji="1" lang="ja-JP" altLang="en-US" sz="1000" dirty="0">
              <a:solidFill>
                <a:schemeClr val="tx1"/>
              </a:solidFill>
            </a:endParaRPr>
          </a:p>
        </p:txBody>
      </p:sp>
      <p:sp>
        <p:nvSpPr>
          <p:cNvPr id="13" name="角丸四角形吹き出し 12"/>
          <p:cNvSpPr/>
          <p:nvPr/>
        </p:nvSpPr>
        <p:spPr>
          <a:xfrm>
            <a:off x="7415011" y="1613120"/>
            <a:ext cx="1728192" cy="299763"/>
          </a:xfrm>
          <a:prstGeom prst="wedgeRoundRectCallout">
            <a:avLst>
              <a:gd name="adj1" fmla="val 19636"/>
              <a:gd name="adj2" fmla="val 86249"/>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4" name="正方形/長方形 13"/>
          <p:cNvSpPr/>
          <p:nvPr/>
        </p:nvSpPr>
        <p:spPr>
          <a:xfrm>
            <a:off x="755576" y="5861104"/>
            <a:ext cx="7560840" cy="93784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仮説②系２</a:t>
            </a:r>
            <a:endParaRPr lang="en-US" altLang="ja-JP" u="sng" dirty="0" smtClean="0">
              <a:solidFill>
                <a:schemeClr val="tx1"/>
              </a:solidFill>
            </a:endParaRPr>
          </a:p>
          <a:p>
            <a:pPr algn="ctr"/>
            <a:r>
              <a:rPr lang="ja-JP" altLang="en-US" dirty="0">
                <a:solidFill>
                  <a:schemeClr val="tx1"/>
                </a:solidFill>
              </a:rPr>
              <a:t>商品を使ったときのシチュエーションを想像する店舗演出は消費者に高揚感を与え、価値を醸成</a:t>
            </a:r>
            <a:r>
              <a:rPr lang="ja-JP" altLang="en-US" dirty="0" smtClean="0">
                <a:solidFill>
                  <a:schemeClr val="tx1"/>
                </a:solidFill>
              </a:rPr>
              <a:t>する</a:t>
            </a:r>
          </a:p>
          <a:p>
            <a:pPr algn="ctr"/>
            <a:endParaRPr lang="en-US" altLang="ja-JP" u="sng" dirty="0" smtClean="0">
              <a:solidFill>
                <a:schemeClr val="tx1"/>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sp>
        <p:nvSpPr>
          <p:cNvPr id="15" name="雲 14"/>
          <p:cNvSpPr/>
          <p:nvPr/>
        </p:nvSpPr>
        <p:spPr>
          <a:xfrm>
            <a:off x="7318648" y="5440787"/>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6" name="星 5 15"/>
          <p:cNvSpPr/>
          <p:nvPr/>
        </p:nvSpPr>
        <p:spPr>
          <a:xfrm>
            <a:off x="8222435" y="5233573"/>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3648" y="5188709"/>
            <a:ext cx="5616624" cy="646331"/>
          </a:xfrm>
          <a:prstGeom prst="rect">
            <a:avLst/>
          </a:prstGeom>
          <a:noFill/>
        </p:spPr>
        <p:txBody>
          <a:bodyPr wrap="square" rtlCol="0">
            <a:spAutoFit/>
          </a:bodyPr>
          <a:lstStyle/>
          <a:p>
            <a:r>
              <a:rPr lang="ja-JP" altLang="en-US" u="sng" dirty="0"/>
              <a:t>回帰式・・・</a:t>
            </a:r>
            <a:r>
              <a:rPr lang="en-US" altLang="ja-JP" u="sng" dirty="0"/>
              <a:t>Y</a:t>
            </a:r>
            <a:r>
              <a:rPr lang="ja-JP" altLang="en-US" u="sng" dirty="0" smtClean="0"/>
              <a:t>＝－</a:t>
            </a:r>
            <a:r>
              <a:rPr lang="en-US" altLang="ja-JP" u="sng" dirty="0" smtClean="0"/>
              <a:t>0.037+0.613 </a:t>
            </a:r>
            <a:r>
              <a:rPr lang="en-US" altLang="ja-JP" u="sng" dirty="0"/>
              <a:t>x</a:t>
            </a:r>
            <a:r>
              <a:rPr lang="ja-JP" altLang="ja-JP" u="sng" baseline="-25000" dirty="0"/>
              <a:t>１</a:t>
            </a:r>
            <a:endParaRPr lang="en-US" altLang="ja-JP" u="sng" baseline="-25000" dirty="0"/>
          </a:p>
          <a:p>
            <a:r>
              <a:rPr lang="ja-JP" altLang="en-US" u="sng" dirty="0"/>
              <a:t>回帰式の符号</a:t>
            </a:r>
            <a:r>
              <a:rPr lang="en-US" altLang="ja-JP" u="sng" dirty="0"/>
              <a:t>:</a:t>
            </a:r>
            <a:r>
              <a:rPr lang="ja-JP" altLang="en-US" u="sng" dirty="0"/>
              <a:t>正　　有意確率</a:t>
            </a:r>
            <a:r>
              <a:rPr lang="en-US" altLang="ja-JP" u="sng" dirty="0" smtClean="0"/>
              <a:t>0.000</a:t>
            </a:r>
            <a:r>
              <a:rPr lang="ja-JP" altLang="en-US" u="sng" dirty="0" smtClean="0"/>
              <a:t>・</a:t>
            </a:r>
            <a:r>
              <a:rPr lang="ja-JP" altLang="en-US" u="sng" dirty="0"/>
              <a:t>・・</a:t>
            </a:r>
            <a:r>
              <a:rPr lang="en-US" altLang="ja-JP" u="sng" dirty="0"/>
              <a:t>1%</a:t>
            </a:r>
            <a:r>
              <a:rPr lang="ja-JP" altLang="en-US" u="sng" dirty="0"/>
              <a:t>水準で有意</a:t>
            </a:r>
          </a:p>
        </p:txBody>
      </p:sp>
      <p:sp>
        <p:nvSpPr>
          <p:cNvPr id="6" name="円/楕円 5"/>
          <p:cNvSpPr/>
          <p:nvPr/>
        </p:nvSpPr>
        <p:spPr>
          <a:xfrm>
            <a:off x="6444208" y="4704117"/>
            <a:ext cx="34969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8555050" y="2276872"/>
            <a:ext cx="409438"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3026094" y="2522620"/>
            <a:ext cx="34969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3853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39552" y="1628800"/>
            <a:ext cx="8136255" cy="576065"/>
          </a:xfrm>
          <a:prstGeom prst="rect">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仮説②系</a:t>
            </a:r>
            <a:r>
              <a:rPr kumimoji="1" lang="en-US" altLang="ja-JP" dirty="0" smtClean="0"/>
              <a:t>3</a:t>
            </a:r>
            <a:r>
              <a:rPr kumimoji="1" lang="ja-JP" altLang="en-US" dirty="0" smtClean="0"/>
              <a:t>の検証</a:t>
            </a:r>
            <a:endParaRPr kumimoji="1" lang="ja-JP" altLang="en-US" dirty="0"/>
          </a:p>
        </p:txBody>
      </p:sp>
      <p:sp>
        <p:nvSpPr>
          <p:cNvPr id="3" name="コンテンツ プレースホルダー 2"/>
          <p:cNvSpPr>
            <a:spLocks noGrp="1"/>
          </p:cNvSpPr>
          <p:nvPr>
            <p:ph idx="1"/>
          </p:nvPr>
        </p:nvSpPr>
        <p:spPr>
          <a:xfrm>
            <a:off x="539552" y="1203419"/>
            <a:ext cx="8229600" cy="1073453"/>
          </a:xfrm>
        </p:spPr>
        <p:txBody>
          <a:bodyPr>
            <a:normAutofit fontScale="92500" lnSpcReduction="10000"/>
          </a:bodyPr>
          <a:lstStyle/>
          <a:p>
            <a:pPr marL="0" indent="0">
              <a:buNone/>
            </a:pPr>
            <a:r>
              <a:rPr kumimoji="1" lang="ja-JP" altLang="en-US" sz="2300" dirty="0" smtClean="0"/>
              <a:t>・</a:t>
            </a:r>
            <a:r>
              <a:rPr kumimoji="1" lang="ja-JP" altLang="en-US" sz="2800" u="sng" dirty="0" smtClean="0"/>
              <a:t>仮説②系</a:t>
            </a:r>
            <a:r>
              <a:rPr kumimoji="1" lang="en-US" altLang="ja-JP" sz="2800" u="sng" dirty="0" smtClean="0"/>
              <a:t>3</a:t>
            </a:r>
            <a:endParaRPr kumimoji="1" lang="en-US" altLang="ja-JP" sz="2100" u="sng" dirty="0" smtClean="0"/>
          </a:p>
          <a:p>
            <a:pPr marL="0" indent="0">
              <a:buNone/>
            </a:pPr>
            <a:r>
              <a:rPr lang="ja-JP" altLang="en-US" sz="2100" dirty="0"/>
              <a:t>商品の使ったときのシチュエーションを</a:t>
            </a:r>
            <a:r>
              <a:rPr lang="ja-JP" altLang="en-US" sz="2100" dirty="0" smtClean="0"/>
              <a:t>想像させる演出によって生成された価値がロイヤリティの形成に影響を与えている</a:t>
            </a:r>
            <a:r>
              <a:rPr lang="ja-JP" altLang="en-US" sz="2100" dirty="0"/>
              <a:t>か</a:t>
            </a:r>
            <a:r>
              <a:rPr lang="ja-JP" altLang="en-US" sz="2100" dirty="0" smtClean="0"/>
              <a:t>の検証</a:t>
            </a:r>
            <a:endParaRPr lang="en-US" altLang="ja-JP" sz="2100" dirty="0" smtClean="0"/>
          </a:p>
          <a:p>
            <a:pPr marL="0" indent="0">
              <a:buNone/>
            </a:pPr>
            <a:endParaRPr kumimoji="1" lang="en-US" altLang="ja-JP" sz="2400" dirty="0"/>
          </a:p>
        </p:txBody>
      </p:sp>
      <p:sp>
        <p:nvSpPr>
          <p:cNvPr id="4" name="日付プレースホルダー 3"/>
          <p:cNvSpPr>
            <a:spLocks noGrp="1"/>
          </p:cNvSpPr>
          <p:nvPr>
            <p:ph type="dt" sz="half" idx="10"/>
          </p:nvPr>
        </p:nvSpPr>
        <p:spPr/>
        <p:txBody>
          <a:bodyPr/>
          <a:lstStyle/>
          <a:p>
            <a:fld id="{B72776B9-5C23-4842-8D44-4B3F7D0832F6}"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45</a:t>
            </a:fld>
            <a:endParaRPr kumimoji="1" lang="ja-JP" altLang="en-US"/>
          </a:p>
        </p:txBody>
      </p:sp>
      <p:sp>
        <p:nvSpPr>
          <p:cNvPr id="11" name="正方形/長方形 10"/>
          <p:cNvSpPr/>
          <p:nvPr/>
        </p:nvSpPr>
        <p:spPr>
          <a:xfrm>
            <a:off x="468389" y="2276872"/>
            <a:ext cx="7992888" cy="3312368"/>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tx1"/>
                </a:solidFill>
              </a:rPr>
              <a:t>問</a:t>
            </a:r>
            <a:r>
              <a:rPr lang="en-US" altLang="ja-JP" sz="1600" dirty="0" smtClean="0">
                <a:solidFill>
                  <a:schemeClr val="tx1"/>
                </a:solidFill>
              </a:rPr>
              <a:t>6</a:t>
            </a:r>
            <a:r>
              <a:rPr lang="ja-JP" altLang="en-US" sz="1600" dirty="0" smtClean="0">
                <a:solidFill>
                  <a:schemeClr val="tx1"/>
                </a:solidFill>
              </a:rPr>
              <a:t>－</a:t>
            </a:r>
            <a:r>
              <a:rPr lang="en-US" altLang="ja-JP" sz="1600" dirty="0" smtClean="0">
                <a:solidFill>
                  <a:schemeClr val="tx1"/>
                </a:solidFill>
              </a:rPr>
              <a:t>4</a:t>
            </a:r>
            <a:r>
              <a:rPr lang="ja-JP" altLang="en-US" sz="1600" dirty="0" smtClean="0">
                <a:solidFill>
                  <a:schemeClr val="tx1"/>
                </a:solidFill>
              </a:rPr>
              <a:t>　商品使用時のシチュエーションを想像させる演出によって店内で充実した</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時間を過ごせたと思いますか</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a:t>
            </a:r>
            <a:r>
              <a:rPr lang="ja-JP" altLang="en-US" sz="1600" dirty="0">
                <a:solidFill>
                  <a:schemeClr val="tx1"/>
                </a:solidFill>
              </a:rPr>
              <a:t>１</a:t>
            </a:r>
            <a:r>
              <a:rPr lang="en-US" altLang="ja-JP" sz="1600" dirty="0">
                <a:solidFill>
                  <a:schemeClr val="tx1"/>
                </a:solidFill>
              </a:rPr>
              <a:t>.</a:t>
            </a:r>
            <a:r>
              <a:rPr lang="ja-JP" altLang="en-US" sz="1600" dirty="0" smtClean="0">
                <a:solidFill>
                  <a:schemeClr val="tx1"/>
                </a:solidFill>
              </a:rPr>
              <a:t>とてもそう思う　　　　　　 ３</a:t>
            </a:r>
            <a:r>
              <a:rPr lang="en-US" altLang="ja-JP" sz="1600" dirty="0" smtClean="0">
                <a:solidFill>
                  <a:schemeClr val="tx1"/>
                </a:solidFill>
              </a:rPr>
              <a:t>.</a:t>
            </a:r>
            <a:r>
              <a:rPr lang="ja-JP" altLang="en-US" sz="1600" dirty="0" smtClean="0">
                <a:solidFill>
                  <a:schemeClr val="tx1"/>
                </a:solidFill>
              </a:rPr>
              <a:t>あまりそう思わない</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３</a:t>
            </a:r>
            <a:r>
              <a:rPr lang="en-US" altLang="ja-JP" sz="1600" dirty="0" smtClean="0">
                <a:solidFill>
                  <a:schemeClr val="tx1"/>
                </a:solidFill>
              </a:rPr>
              <a:t>.</a:t>
            </a:r>
            <a:r>
              <a:rPr lang="ja-JP" altLang="en-US" sz="1600" dirty="0" smtClean="0">
                <a:solidFill>
                  <a:schemeClr val="tx1"/>
                </a:solidFill>
              </a:rPr>
              <a:t>ややそう思う　　　　　　　４</a:t>
            </a:r>
            <a:r>
              <a:rPr lang="en-US" altLang="ja-JP" sz="1600" dirty="0" smtClean="0">
                <a:solidFill>
                  <a:schemeClr val="tx1"/>
                </a:solidFill>
              </a:rPr>
              <a:t>.</a:t>
            </a:r>
            <a:r>
              <a:rPr lang="ja-JP" altLang="en-US" sz="1600" dirty="0" smtClean="0">
                <a:solidFill>
                  <a:schemeClr val="tx1"/>
                </a:solidFill>
              </a:rPr>
              <a:t>まったく思わない</a:t>
            </a:r>
            <a:endParaRPr lang="en-US" altLang="ja-JP" sz="1600" dirty="0" smtClean="0">
              <a:solidFill>
                <a:schemeClr val="tx1"/>
              </a:solidFill>
            </a:endParaRPr>
          </a:p>
          <a:p>
            <a:r>
              <a:rPr lang="ja-JP" altLang="en-US" sz="1600" dirty="0" smtClean="0">
                <a:solidFill>
                  <a:schemeClr val="tx1"/>
                </a:solidFill>
              </a:rPr>
              <a:t>問</a:t>
            </a:r>
            <a:r>
              <a:rPr lang="en-US" altLang="ja-JP" sz="1600" dirty="0" smtClean="0">
                <a:solidFill>
                  <a:schemeClr val="tx1"/>
                </a:solidFill>
              </a:rPr>
              <a:t>6</a:t>
            </a:r>
            <a:r>
              <a:rPr lang="ja-JP" altLang="en-US" sz="1600" dirty="0" smtClean="0">
                <a:solidFill>
                  <a:schemeClr val="tx1"/>
                </a:solidFill>
              </a:rPr>
              <a:t>－</a:t>
            </a:r>
            <a:r>
              <a:rPr lang="en-US" altLang="ja-JP" sz="1600" dirty="0" smtClean="0">
                <a:solidFill>
                  <a:schemeClr val="tx1"/>
                </a:solidFill>
              </a:rPr>
              <a:t>5</a:t>
            </a:r>
            <a:r>
              <a:rPr lang="ja-JP" altLang="en-US" sz="1600" dirty="0">
                <a:solidFill>
                  <a:schemeClr val="tx1"/>
                </a:solidFill>
              </a:rPr>
              <a:t>　商品使用時のシチュエーションを想像させる演出</a:t>
            </a:r>
            <a:r>
              <a:rPr lang="ja-JP" altLang="en-US" sz="1600" dirty="0" smtClean="0">
                <a:solidFill>
                  <a:schemeClr val="tx1"/>
                </a:solidFill>
              </a:rPr>
              <a:t>に好感をもちましたか</a:t>
            </a:r>
            <a:endParaRPr lang="ja-JP" altLang="en-US" sz="1600" dirty="0">
              <a:solidFill>
                <a:schemeClr val="tx1"/>
              </a:solidFill>
            </a:endParaRPr>
          </a:p>
          <a:p>
            <a:r>
              <a:rPr lang="ja-JP" altLang="en-US" sz="1600" dirty="0">
                <a:solidFill>
                  <a:schemeClr val="tx1"/>
                </a:solidFill>
              </a:rPr>
              <a:t>　　　　　　　　　　　１</a:t>
            </a:r>
            <a:r>
              <a:rPr lang="en-US" altLang="ja-JP" sz="1600" dirty="0">
                <a:solidFill>
                  <a:schemeClr val="tx1"/>
                </a:solidFill>
              </a:rPr>
              <a:t>.</a:t>
            </a:r>
            <a:r>
              <a:rPr lang="ja-JP" altLang="en-US" sz="1600" dirty="0" smtClean="0">
                <a:solidFill>
                  <a:schemeClr val="tx1"/>
                </a:solidFill>
              </a:rPr>
              <a:t>とてももっている</a:t>
            </a:r>
            <a:r>
              <a:rPr lang="ja-JP" altLang="en-US" sz="1600" dirty="0">
                <a:solidFill>
                  <a:schemeClr val="tx1"/>
                </a:solidFill>
              </a:rPr>
              <a:t>　　　　　　 ３</a:t>
            </a:r>
            <a:r>
              <a:rPr lang="en-US" altLang="ja-JP" sz="1600" dirty="0">
                <a:solidFill>
                  <a:schemeClr val="tx1"/>
                </a:solidFill>
              </a:rPr>
              <a:t>.</a:t>
            </a:r>
            <a:r>
              <a:rPr lang="ja-JP" altLang="en-US" sz="1600" dirty="0" smtClean="0">
                <a:solidFill>
                  <a:schemeClr val="tx1"/>
                </a:solidFill>
              </a:rPr>
              <a:t>あまりもっていない</a:t>
            </a:r>
            <a:endParaRPr lang="ja-JP" altLang="en-US" sz="1600" dirty="0">
              <a:solidFill>
                <a:schemeClr val="tx1"/>
              </a:solidFill>
            </a:endParaRPr>
          </a:p>
          <a:p>
            <a:r>
              <a:rPr lang="ja-JP" altLang="en-US" sz="1600" dirty="0">
                <a:solidFill>
                  <a:schemeClr val="tx1"/>
                </a:solidFill>
              </a:rPr>
              <a:t>　　　　　　　　　　　３</a:t>
            </a:r>
            <a:r>
              <a:rPr lang="en-US" altLang="ja-JP" sz="1600" dirty="0">
                <a:solidFill>
                  <a:schemeClr val="tx1"/>
                </a:solidFill>
              </a:rPr>
              <a:t>.</a:t>
            </a:r>
            <a:r>
              <a:rPr lang="ja-JP" altLang="en-US" sz="1600" dirty="0" smtClean="0">
                <a:solidFill>
                  <a:schemeClr val="tx1"/>
                </a:solidFill>
              </a:rPr>
              <a:t>やや</a:t>
            </a:r>
            <a:r>
              <a:rPr lang="ja-JP" altLang="en-US" sz="1600" dirty="0">
                <a:solidFill>
                  <a:schemeClr val="tx1"/>
                </a:solidFill>
              </a:rPr>
              <a:t>もっている　　　　　　　４</a:t>
            </a:r>
            <a:r>
              <a:rPr lang="en-US" altLang="ja-JP" sz="1600" dirty="0" smtClean="0">
                <a:solidFill>
                  <a:schemeClr val="tx1"/>
                </a:solidFill>
              </a:rPr>
              <a:t>.</a:t>
            </a:r>
            <a:r>
              <a:rPr lang="ja-JP" altLang="en-US" sz="1600" dirty="0" err="1">
                <a:solidFill>
                  <a:schemeClr val="tx1"/>
                </a:solidFill>
              </a:rPr>
              <a:t>まったく</a:t>
            </a:r>
            <a:r>
              <a:rPr lang="ja-JP" altLang="en-US" sz="1600" dirty="0" err="1" smtClean="0">
                <a:solidFill>
                  <a:schemeClr val="tx1"/>
                </a:solidFill>
              </a:rPr>
              <a:t>もって</a:t>
            </a:r>
            <a:r>
              <a:rPr lang="ja-JP" altLang="en-US" sz="1600" dirty="0" smtClean="0">
                <a:solidFill>
                  <a:schemeClr val="tx1"/>
                </a:solidFill>
              </a:rPr>
              <a:t>いない</a:t>
            </a:r>
            <a:endParaRPr lang="en-US" altLang="ja-JP" sz="1600" dirty="0" smtClean="0">
              <a:solidFill>
                <a:schemeClr val="tx1"/>
              </a:solidFill>
            </a:endParaRPr>
          </a:p>
          <a:p>
            <a:r>
              <a:rPr lang="ja-JP" altLang="en-US" sz="1600" dirty="0" smtClean="0">
                <a:solidFill>
                  <a:schemeClr val="tx1"/>
                </a:solidFill>
              </a:rPr>
              <a:t>問</a:t>
            </a:r>
            <a:r>
              <a:rPr lang="ja-JP" altLang="en-US" sz="1600" dirty="0">
                <a:solidFill>
                  <a:schemeClr val="tx1"/>
                </a:solidFill>
              </a:rPr>
              <a:t>６</a:t>
            </a:r>
            <a:r>
              <a:rPr lang="en-US" altLang="ja-JP" sz="1600" dirty="0">
                <a:solidFill>
                  <a:schemeClr val="tx1"/>
                </a:solidFill>
              </a:rPr>
              <a:t>-</a:t>
            </a:r>
            <a:r>
              <a:rPr lang="ja-JP" altLang="en-US" sz="1600" dirty="0" smtClean="0">
                <a:solidFill>
                  <a:schemeClr val="tx1"/>
                </a:solidFill>
              </a:rPr>
              <a:t>７</a:t>
            </a:r>
            <a:r>
              <a:rPr lang="ja-JP" altLang="en-US" sz="1600" dirty="0">
                <a:solidFill>
                  <a:schemeClr val="tx1"/>
                </a:solidFill>
              </a:rPr>
              <a:t>　商品使用時のシチュエーションを想像させる演出</a:t>
            </a:r>
            <a:r>
              <a:rPr lang="ja-JP" altLang="en-US" sz="1600" dirty="0" smtClean="0">
                <a:solidFill>
                  <a:schemeClr val="tx1"/>
                </a:solidFill>
              </a:rPr>
              <a:t>により、また行きたいと思いますか</a:t>
            </a:r>
            <a:endParaRPr lang="ja-JP" altLang="en-US" sz="1600" dirty="0">
              <a:solidFill>
                <a:schemeClr val="tx1"/>
              </a:solidFill>
            </a:endParaRPr>
          </a:p>
          <a:p>
            <a:r>
              <a:rPr lang="ja-JP" altLang="en-US" sz="1600" dirty="0">
                <a:solidFill>
                  <a:schemeClr val="tx1"/>
                </a:solidFill>
              </a:rPr>
              <a:t>　　　　　　　　　　　１</a:t>
            </a:r>
            <a:r>
              <a:rPr lang="en-US" altLang="ja-JP" sz="1600" dirty="0">
                <a:solidFill>
                  <a:schemeClr val="tx1"/>
                </a:solidFill>
              </a:rPr>
              <a:t>.</a:t>
            </a:r>
            <a:r>
              <a:rPr lang="ja-JP" altLang="en-US" sz="1600" dirty="0">
                <a:solidFill>
                  <a:schemeClr val="tx1"/>
                </a:solidFill>
              </a:rPr>
              <a:t>とてももっている　　　　　　 ３</a:t>
            </a:r>
            <a:r>
              <a:rPr lang="en-US" altLang="ja-JP" sz="1600" dirty="0">
                <a:solidFill>
                  <a:schemeClr val="tx1"/>
                </a:solidFill>
              </a:rPr>
              <a:t>.</a:t>
            </a:r>
            <a:r>
              <a:rPr lang="ja-JP" altLang="en-US" sz="1600" dirty="0">
                <a:solidFill>
                  <a:schemeClr val="tx1"/>
                </a:solidFill>
              </a:rPr>
              <a:t>あまりもっていない</a:t>
            </a:r>
          </a:p>
          <a:p>
            <a:r>
              <a:rPr lang="ja-JP" altLang="en-US" sz="1600" dirty="0">
                <a:solidFill>
                  <a:schemeClr val="tx1"/>
                </a:solidFill>
              </a:rPr>
              <a:t>　　　　　　　　　　　３</a:t>
            </a:r>
            <a:r>
              <a:rPr lang="en-US" altLang="ja-JP" sz="1600" dirty="0">
                <a:solidFill>
                  <a:schemeClr val="tx1"/>
                </a:solidFill>
              </a:rPr>
              <a:t>.</a:t>
            </a:r>
            <a:r>
              <a:rPr lang="ja-JP" altLang="en-US" sz="1600" dirty="0">
                <a:solidFill>
                  <a:schemeClr val="tx1"/>
                </a:solidFill>
              </a:rPr>
              <a:t>ややもっている　　　　　　　４</a:t>
            </a:r>
            <a:r>
              <a:rPr lang="en-US" altLang="ja-JP" sz="1600" dirty="0">
                <a:solidFill>
                  <a:schemeClr val="tx1"/>
                </a:solidFill>
              </a:rPr>
              <a:t>.</a:t>
            </a:r>
            <a:r>
              <a:rPr lang="ja-JP" altLang="en-US" sz="1600" dirty="0" err="1">
                <a:solidFill>
                  <a:schemeClr val="tx1"/>
                </a:solidFill>
              </a:rPr>
              <a:t>まったくもって</a:t>
            </a:r>
            <a:r>
              <a:rPr lang="ja-JP" altLang="en-US" sz="1600" dirty="0">
                <a:solidFill>
                  <a:schemeClr val="tx1"/>
                </a:solidFill>
              </a:rPr>
              <a:t>いない</a:t>
            </a:r>
          </a:p>
          <a:p>
            <a:endParaRPr lang="ja-JP" altLang="en-US" sz="1600" dirty="0">
              <a:solidFill>
                <a:schemeClr val="tx1"/>
              </a:solidFill>
            </a:endParaRPr>
          </a:p>
        </p:txBody>
      </p:sp>
      <p:sp>
        <p:nvSpPr>
          <p:cNvPr id="15" name="テキスト ボックス 14"/>
          <p:cNvSpPr txBox="1"/>
          <p:nvPr/>
        </p:nvSpPr>
        <p:spPr>
          <a:xfrm>
            <a:off x="611235" y="5744981"/>
            <a:ext cx="7992888" cy="400110"/>
          </a:xfrm>
          <a:prstGeom prst="rect">
            <a:avLst/>
          </a:prstGeom>
          <a:noFill/>
        </p:spPr>
        <p:txBody>
          <a:bodyPr wrap="square" rtlCol="0">
            <a:spAutoFit/>
          </a:bodyPr>
          <a:lstStyle/>
          <a:p>
            <a:r>
              <a:rPr lang="ja-JP" altLang="en-US" dirty="0" smtClean="0"/>
              <a:t>→</a:t>
            </a:r>
            <a:r>
              <a:rPr lang="ja-JP" altLang="en-US" u="sng" dirty="0" smtClean="0"/>
              <a:t>価値主成分</a:t>
            </a:r>
            <a:r>
              <a:rPr lang="ja-JP" altLang="en-US" dirty="0" smtClean="0"/>
              <a:t>と</a:t>
            </a:r>
            <a:r>
              <a:rPr lang="ja-JP" altLang="en-US" u="sng" dirty="0" smtClean="0"/>
              <a:t>「買い物満足度」「好感」「再来店意思」尺度</a:t>
            </a:r>
            <a:r>
              <a:rPr lang="ja-JP" altLang="en-US" dirty="0" smtClean="0"/>
              <a:t>を用いて</a:t>
            </a:r>
            <a:r>
              <a:rPr lang="ja-JP" altLang="en-US" sz="2000" u="sng" dirty="0" smtClean="0"/>
              <a:t>単</a:t>
            </a:r>
            <a:r>
              <a:rPr lang="ja-JP" altLang="en-US" sz="2000" u="sng" dirty="0"/>
              <a:t>回帰分析</a:t>
            </a:r>
          </a:p>
        </p:txBody>
      </p:sp>
      <p:sp>
        <p:nvSpPr>
          <p:cNvPr id="6" name="テキスト ボックス 5"/>
          <p:cNvSpPr txBox="1"/>
          <p:nvPr/>
        </p:nvSpPr>
        <p:spPr>
          <a:xfrm>
            <a:off x="725235" y="5058116"/>
            <a:ext cx="7479195" cy="523220"/>
          </a:xfrm>
          <a:prstGeom prst="rect">
            <a:avLst/>
          </a:prstGeom>
          <a:noFill/>
        </p:spPr>
        <p:txBody>
          <a:bodyPr wrap="square" rtlCol="0">
            <a:spAutoFit/>
          </a:bodyPr>
          <a:lstStyle/>
          <a:p>
            <a:r>
              <a:rPr kumimoji="1" lang="ja-JP" altLang="en-US" sz="1400" dirty="0" smtClean="0"/>
              <a:t>＊問</a:t>
            </a:r>
            <a:r>
              <a:rPr kumimoji="1" lang="en-US" altLang="ja-JP" sz="1400" dirty="0" smtClean="0"/>
              <a:t>6-4</a:t>
            </a:r>
            <a:r>
              <a:rPr kumimoji="1" lang="ja-JP" altLang="en-US" sz="1400" dirty="0" smtClean="0"/>
              <a:t>を「買い物満足度」尺度、問</a:t>
            </a:r>
            <a:r>
              <a:rPr kumimoji="1" lang="en-US" altLang="ja-JP" sz="1400" dirty="0" smtClean="0"/>
              <a:t>6-5</a:t>
            </a:r>
            <a:r>
              <a:rPr kumimoji="1" lang="ja-JP" altLang="en-US" sz="1400" dirty="0" smtClean="0"/>
              <a:t>を「好感尺度」、問</a:t>
            </a:r>
            <a:r>
              <a:rPr kumimoji="1" lang="en-US" altLang="ja-JP" sz="1400" dirty="0" smtClean="0"/>
              <a:t>6-6</a:t>
            </a:r>
            <a:r>
              <a:rPr lang="ja-JP" altLang="en-US" sz="1400" dirty="0" smtClean="0"/>
              <a:t>を「再来店意思」尺度とし、</a:t>
            </a:r>
            <a:r>
              <a:rPr lang="en-US" altLang="ja-JP" sz="1400" dirty="0" smtClean="0"/>
              <a:t>3</a:t>
            </a:r>
            <a:r>
              <a:rPr lang="ja-JP" altLang="en-US" sz="1400" dirty="0" smtClean="0"/>
              <a:t>尺度をまとめて「態度的ストアロイヤリティ」とする</a:t>
            </a:r>
            <a:endParaRPr kumimoji="1" lang="ja-JP" altLang="en-US" sz="1400" dirty="0"/>
          </a:p>
        </p:txBody>
      </p:sp>
    </p:spTree>
    <p:extLst>
      <p:ext uri="{BB962C8B-B14F-4D97-AF65-F5344CB8AC3E}">
        <p14:creationId xmlns:p14="http://schemas.microsoft.com/office/powerpoint/2010/main" val="16316255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仮説②系３の検証１</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272996511"/>
              </p:ext>
            </p:extLst>
          </p:nvPr>
        </p:nvGraphicFramePr>
        <p:xfrm>
          <a:off x="323528" y="1871014"/>
          <a:ext cx="4000502" cy="1016000"/>
        </p:xfrm>
        <a:graphic>
          <a:graphicData uri="http://schemas.openxmlformats.org/drawingml/2006/table">
            <a:tbl>
              <a:tblPr/>
              <a:tblGrid>
                <a:gridCol w="536405"/>
                <a:gridCol w="653208"/>
                <a:gridCol w="936963"/>
                <a:gridCol w="936963"/>
                <a:gridCol w="936963"/>
              </a:tblGrid>
              <a:tr h="0">
                <a:tc gridSpan="5">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モデルの要約</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推定値の標準誤差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.328</a:t>
                      </a:r>
                      <a:r>
                        <a:rPr lang="en-US" sz="900" kern="0" baseline="3000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.098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.602</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46</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3586192968"/>
              </p:ext>
            </p:extLst>
          </p:nvPr>
        </p:nvGraphicFramePr>
        <p:xfrm>
          <a:off x="4486631" y="1772816"/>
          <a:ext cx="4210048" cy="1422400"/>
        </p:xfrm>
        <a:graphic>
          <a:graphicData uri="http://schemas.openxmlformats.org/drawingml/2006/table">
            <a:tbl>
              <a:tblPr/>
              <a:tblGrid>
                <a:gridCol w="448966"/>
                <a:gridCol w="626847"/>
                <a:gridCol w="626847"/>
                <a:gridCol w="626847"/>
                <a:gridCol w="626847"/>
                <a:gridCol w="626847"/>
                <a:gridCol w="626847"/>
              </a:tblGrid>
              <a:tr h="194486">
                <a:tc gridSpan="7">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分散分析</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94486">
                <a:tc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平方和</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df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平均平方</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194486">
                <a:tc rowSpan="3">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回帰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4.023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4.023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11.085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.001</a:t>
                      </a:r>
                      <a:r>
                        <a:rPr lang="en-US" sz="900" kern="0" baseline="3000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194486">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残差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33.392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.363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194486">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合計</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37.415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194486">
                <a:tc gridSpan="7">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ja-JP" sz="900" kern="0" dirty="0">
                          <a:solidFill>
                            <a:srgbClr val="000000"/>
                          </a:solidFill>
                          <a:effectLst/>
                          <a:latin typeface="Century" panose="02040604050505020304" pitchFamily="18" charset="0"/>
                          <a:ea typeface="ＭＳ ゴシック" panose="020B0609070205080204" pitchFamily="49"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問６－４</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94486">
                <a:tc gridSpan="7">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150727251"/>
              </p:ext>
            </p:extLst>
          </p:nvPr>
        </p:nvGraphicFramePr>
        <p:xfrm>
          <a:off x="971600" y="3284984"/>
          <a:ext cx="7181849" cy="1219200"/>
        </p:xfrm>
        <a:graphic>
          <a:graphicData uri="http://schemas.openxmlformats.org/drawingml/2006/table">
            <a:tbl>
              <a:tblPr/>
              <a:tblGrid>
                <a:gridCol w="1398004"/>
                <a:gridCol w="1398004"/>
                <a:gridCol w="664025"/>
                <a:gridCol w="690258"/>
                <a:gridCol w="690258"/>
                <a:gridCol w="585325"/>
                <a:gridCol w="585325"/>
                <a:gridCol w="585325"/>
                <a:gridCol w="585325"/>
              </a:tblGrid>
              <a:tr h="0">
                <a:tc gridSpan="9">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係数</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標準化されていない係数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共線性の統計量</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ベータ</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許容度</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VIF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3.351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.062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53.929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Times New Roman" panose="02020603050405020304" pitchFamily="18" charset="0"/>
                        </a:rPr>
                        <a:t>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.208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.062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.328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3.329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9">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ja-JP" sz="900" kern="0" dirty="0">
                          <a:solidFill>
                            <a:srgbClr val="000000"/>
                          </a:solidFill>
                          <a:effectLst/>
                          <a:latin typeface="Century" panose="02040604050505020304" pitchFamily="18" charset="0"/>
                          <a:ea typeface="ＭＳ ゴシック" panose="020B0609070205080204" pitchFamily="49"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問６－４</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0" name="テキスト ボックス 9"/>
          <p:cNvSpPr txBox="1"/>
          <p:nvPr/>
        </p:nvSpPr>
        <p:spPr>
          <a:xfrm>
            <a:off x="323528" y="1196752"/>
            <a:ext cx="8820472" cy="369332"/>
          </a:xfrm>
          <a:prstGeom prst="rect">
            <a:avLst/>
          </a:prstGeom>
          <a:noFill/>
        </p:spPr>
        <p:txBody>
          <a:bodyPr wrap="square" rtlCol="0">
            <a:spAutoFit/>
          </a:bodyPr>
          <a:lstStyle/>
          <a:p>
            <a:r>
              <a:rPr lang="ja-JP" altLang="en-US" dirty="0"/>
              <a:t>従属変数：問</a:t>
            </a:r>
            <a:r>
              <a:rPr lang="en-US" altLang="ja-JP" dirty="0" smtClean="0"/>
              <a:t>6-4</a:t>
            </a:r>
            <a:r>
              <a:rPr lang="ja-JP" altLang="en-US" dirty="0"/>
              <a:t>　独立変数</a:t>
            </a:r>
            <a:r>
              <a:rPr lang="en-US" altLang="ja-JP" dirty="0"/>
              <a:t>:</a:t>
            </a:r>
            <a:r>
              <a:rPr lang="ja-JP" altLang="en-US" dirty="0"/>
              <a:t>価値得点　で単回帰分析</a:t>
            </a:r>
          </a:p>
        </p:txBody>
      </p:sp>
      <p:sp>
        <p:nvSpPr>
          <p:cNvPr id="11" name="角丸四角形吹き出し 10"/>
          <p:cNvSpPr/>
          <p:nvPr/>
        </p:nvSpPr>
        <p:spPr>
          <a:xfrm>
            <a:off x="1547664" y="3140968"/>
            <a:ext cx="1872208" cy="288032"/>
          </a:xfrm>
          <a:prstGeom prst="wedgeRoundRectCallout">
            <a:avLst>
              <a:gd name="adj1" fmla="val 29653"/>
              <a:gd name="adj2" fmla="val -13508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回帰式の説明力：高くない</a:t>
            </a:r>
            <a:endParaRPr kumimoji="1" lang="ja-JP" altLang="en-US" sz="1000" dirty="0">
              <a:solidFill>
                <a:schemeClr val="tx1"/>
              </a:solidFill>
            </a:endParaRPr>
          </a:p>
        </p:txBody>
      </p:sp>
      <p:sp>
        <p:nvSpPr>
          <p:cNvPr id="12" name="角丸四角形吹き出し 11"/>
          <p:cNvSpPr/>
          <p:nvPr/>
        </p:nvSpPr>
        <p:spPr>
          <a:xfrm>
            <a:off x="7415808" y="3129237"/>
            <a:ext cx="1728192" cy="299763"/>
          </a:xfrm>
          <a:prstGeom prst="wedgeRoundRectCallout">
            <a:avLst>
              <a:gd name="adj1" fmla="val 18057"/>
              <a:gd name="adj2" fmla="val -300743"/>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3" name="正方形/長方形 12"/>
          <p:cNvSpPr/>
          <p:nvPr/>
        </p:nvSpPr>
        <p:spPr>
          <a:xfrm>
            <a:off x="791580" y="5617235"/>
            <a:ext cx="7560840" cy="92167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仮説②系３</a:t>
            </a:r>
            <a:endParaRPr lang="en-US" altLang="ja-JP" u="sng" dirty="0" smtClean="0">
              <a:solidFill>
                <a:schemeClr val="tx1"/>
              </a:solidFill>
            </a:endParaRPr>
          </a:p>
          <a:p>
            <a:pPr algn="ctr"/>
            <a:r>
              <a:rPr lang="ja-JP" altLang="en-US" dirty="0">
                <a:solidFill>
                  <a:schemeClr val="tx1"/>
                </a:solidFill>
              </a:rPr>
              <a:t>商品を使ったときのシチュエーションを想像する店舗演出</a:t>
            </a:r>
            <a:r>
              <a:rPr lang="ja-JP" altLang="en-US" dirty="0" smtClean="0">
                <a:solidFill>
                  <a:schemeClr val="tx1"/>
                </a:solidFill>
              </a:rPr>
              <a:t>は</a:t>
            </a:r>
            <a:r>
              <a:rPr lang="ja-JP" altLang="en-US" dirty="0">
                <a:solidFill>
                  <a:schemeClr val="tx1"/>
                </a:solidFill>
              </a:rPr>
              <a:t>消費者に高揚感を与え、価値を醸成し、</a:t>
            </a:r>
            <a:r>
              <a:rPr lang="ja-JP" altLang="en-US" u="sng" dirty="0">
                <a:solidFill>
                  <a:schemeClr val="tx1"/>
                </a:solidFill>
              </a:rPr>
              <a:t>買い物満足</a:t>
            </a:r>
            <a:r>
              <a:rPr lang="ja-JP" altLang="en-US" dirty="0">
                <a:solidFill>
                  <a:schemeClr val="tx1"/>
                </a:solidFill>
              </a:rPr>
              <a:t>に影響を</a:t>
            </a:r>
            <a:r>
              <a:rPr lang="ja-JP" altLang="en-US" dirty="0" smtClean="0">
                <a:solidFill>
                  <a:schemeClr val="tx1"/>
                </a:solidFill>
              </a:rPr>
              <a:t>及ぼす</a:t>
            </a:r>
          </a:p>
          <a:p>
            <a:pPr algn="ctr"/>
            <a:endParaRPr lang="en-US" altLang="ja-JP" u="sng" dirty="0" smtClean="0">
              <a:solidFill>
                <a:schemeClr val="tx1"/>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sp>
        <p:nvSpPr>
          <p:cNvPr id="17" name="テキスト ボックス 16"/>
          <p:cNvSpPr txBox="1"/>
          <p:nvPr/>
        </p:nvSpPr>
        <p:spPr>
          <a:xfrm>
            <a:off x="1763688" y="4941168"/>
            <a:ext cx="6120680" cy="646331"/>
          </a:xfrm>
          <a:prstGeom prst="rect">
            <a:avLst/>
          </a:prstGeom>
          <a:noFill/>
        </p:spPr>
        <p:txBody>
          <a:bodyPr wrap="square" rtlCol="0">
            <a:spAutoFit/>
          </a:bodyPr>
          <a:lstStyle/>
          <a:p>
            <a:r>
              <a:rPr kumimoji="1" lang="ja-JP" altLang="en-US" u="sng" dirty="0" smtClean="0"/>
              <a:t>回帰式・・・</a:t>
            </a:r>
            <a:r>
              <a:rPr kumimoji="1" lang="en-US" altLang="ja-JP" u="sng" dirty="0" smtClean="0"/>
              <a:t>Y</a:t>
            </a:r>
            <a:r>
              <a:rPr kumimoji="1" lang="ja-JP" altLang="en-US" u="sng" dirty="0" smtClean="0"/>
              <a:t>＝</a:t>
            </a:r>
            <a:r>
              <a:rPr kumimoji="1" lang="en-US" altLang="ja-JP" u="sng" dirty="0" smtClean="0"/>
              <a:t>3.351+0.208</a:t>
            </a:r>
            <a:r>
              <a:rPr lang="en-US" altLang="ja-JP" u="sng" dirty="0" smtClean="0"/>
              <a:t> x</a:t>
            </a:r>
            <a:r>
              <a:rPr lang="ja-JP" altLang="ja-JP" u="sng" baseline="-25000" dirty="0" smtClean="0"/>
              <a:t>１</a:t>
            </a:r>
            <a:endParaRPr lang="en-US" altLang="ja-JP" u="sng" baseline="-25000" dirty="0" smtClean="0"/>
          </a:p>
          <a:p>
            <a:r>
              <a:rPr kumimoji="1" lang="ja-JP" altLang="en-US" u="sng" dirty="0" smtClean="0"/>
              <a:t>回帰式の符号</a:t>
            </a:r>
            <a:r>
              <a:rPr kumimoji="1" lang="en-US" altLang="ja-JP" u="sng" dirty="0" smtClean="0"/>
              <a:t>:</a:t>
            </a:r>
            <a:r>
              <a:rPr lang="ja-JP" altLang="en-US" u="sng" dirty="0" smtClean="0"/>
              <a:t>正　　</a:t>
            </a:r>
            <a:r>
              <a:rPr kumimoji="1" lang="ja-JP" altLang="en-US" u="sng" dirty="0" smtClean="0"/>
              <a:t>有意確率</a:t>
            </a:r>
            <a:r>
              <a:rPr kumimoji="1" lang="en-US" altLang="ja-JP" u="sng" dirty="0" smtClean="0"/>
              <a:t>0.001</a:t>
            </a:r>
            <a:r>
              <a:rPr kumimoji="1" lang="ja-JP" altLang="en-US" u="sng" dirty="0" smtClean="0"/>
              <a:t>・・・</a:t>
            </a:r>
            <a:r>
              <a:rPr kumimoji="1" lang="en-US" altLang="ja-JP" u="sng" dirty="0" smtClean="0"/>
              <a:t>1%</a:t>
            </a:r>
            <a:r>
              <a:rPr kumimoji="1" lang="ja-JP" altLang="en-US" u="sng" dirty="0" smtClean="0"/>
              <a:t>水準で有意</a:t>
            </a:r>
            <a:endParaRPr kumimoji="1" lang="ja-JP" altLang="en-US" u="sng" dirty="0"/>
          </a:p>
        </p:txBody>
      </p:sp>
      <p:sp>
        <p:nvSpPr>
          <p:cNvPr id="14" name="円/楕円 13"/>
          <p:cNvSpPr/>
          <p:nvPr/>
        </p:nvSpPr>
        <p:spPr>
          <a:xfrm>
            <a:off x="8279904" y="2132856"/>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2997561" y="2460306"/>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6589387" y="4077072"/>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492946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仮説②系３の検証２</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05818644"/>
              </p:ext>
            </p:extLst>
          </p:nvPr>
        </p:nvGraphicFramePr>
        <p:xfrm>
          <a:off x="590549" y="1844824"/>
          <a:ext cx="4000502" cy="1016000"/>
        </p:xfrm>
        <a:graphic>
          <a:graphicData uri="http://schemas.openxmlformats.org/drawingml/2006/table">
            <a:tbl>
              <a:tblPr/>
              <a:tblGrid>
                <a:gridCol w="536405"/>
                <a:gridCol w="653208"/>
                <a:gridCol w="936963"/>
                <a:gridCol w="936963"/>
                <a:gridCol w="936963"/>
              </a:tblGrid>
              <a:tr h="0">
                <a:tc gridSpan="5">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モデルの要約</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推定値の標準誤差</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.352</a:t>
                      </a:r>
                      <a:r>
                        <a:rPr lang="en-US" sz="900" kern="0" baseline="3000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.124</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.114</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.736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47</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783359743"/>
              </p:ext>
            </p:extLst>
          </p:nvPr>
        </p:nvGraphicFramePr>
        <p:xfrm>
          <a:off x="4788024" y="1844824"/>
          <a:ext cx="4210053" cy="1435399"/>
        </p:xfrm>
        <a:graphic>
          <a:graphicData uri="http://schemas.openxmlformats.org/drawingml/2006/table">
            <a:tbl>
              <a:tblPr/>
              <a:tblGrid>
                <a:gridCol w="449121"/>
                <a:gridCol w="626822"/>
                <a:gridCol w="626822"/>
                <a:gridCol w="626822"/>
                <a:gridCol w="626822"/>
                <a:gridCol w="626822"/>
                <a:gridCol w="626822"/>
              </a:tblGrid>
              <a:tr h="205057">
                <a:tc gridSpan="7">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分散分析</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05057">
                <a:tc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平方和</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df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平均平方</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05057">
                <a:tc rowSpan="3">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回帰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7.030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7.030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12.990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.001</a:t>
                      </a:r>
                      <a:r>
                        <a:rPr lang="en-US" sz="900"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05057">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残差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49.789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.541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dirty="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205057">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合計</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56.819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205057">
                <a:tc gridSpan="7">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ja-JP" sz="900" kern="0">
                          <a:solidFill>
                            <a:srgbClr val="000000"/>
                          </a:solidFill>
                          <a:effectLst/>
                          <a:latin typeface="Century" panose="02040604050505020304" pitchFamily="18" charset="0"/>
                          <a:ea typeface="ＭＳ ゴシック" panose="020B0609070205080204" pitchFamily="49"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問６－５</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05057">
                <a:tc gridSpan="7">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995280861"/>
              </p:ext>
            </p:extLst>
          </p:nvPr>
        </p:nvGraphicFramePr>
        <p:xfrm>
          <a:off x="981075" y="3516084"/>
          <a:ext cx="7181849" cy="1219200"/>
        </p:xfrm>
        <a:graphic>
          <a:graphicData uri="http://schemas.openxmlformats.org/drawingml/2006/table">
            <a:tbl>
              <a:tblPr/>
              <a:tblGrid>
                <a:gridCol w="1398004"/>
                <a:gridCol w="1398004"/>
                <a:gridCol w="664025"/>
                <a:gridCol w="690258"/>
                <a:gridCol w="690258"/>
                <a:gridCol w="585325"/>
                <a:gridCol w="585325"/>
                <a:gridCol w="585325"/>
                <a:gridCol w="585325"/>
              </a:tblGrid>
              <a:tr h="0">
                <a:tc gridSpan="9">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係数</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標準化されていない係数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共線性の統計量</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ベータ</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許容度</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VIF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3.415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.076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45.006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Times New Roman" panose="02020603050405020304" pitchFamily="18" charset="0"/>
                        </a:rPr>
                        <a:t>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.275</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.076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.352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3.604</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9">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ja-JP" sz="900" kern="0" dirty="0">
                          <a:solidFill>
                            <a:srgbClr val="000000"/>
                          </a:solidFill>
                          <a:effectLst/>
                          <a:latin typeface="Century" panose="02040604050505020304" pitchFamily="18" charset="0"/>
                          <a:ea typeface="ＭＳ ゴシック" panose="020B0609070205080204" pitchFamily="49"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問６－５</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9" name="正方形/長方形 8"/>
          <p:cNvSpPr/>
          <p:nvPr/>
        </p:nvSpPr>
        <p:spPr>
          <a:xfrm>
            <a:off x="791580" y="5617235"/>
            <a:ext cx="7560840" cy="92167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仮説②系３</a:t>
            </a:r>
            <a:endParaRPr lang="en-US" altLang="ja-JP" u="sng" dirty="0" smtClean="0">
              <a:solidFill>
                <a:schemeClr val="tx1"/>
              </a:solidFill>
            </a:endParaRPr>
          </a:p>
          <a:p>
            <a:pPr algn="ctr"/>
            <a:r>
              <a:rPr lang="ja-JP" altLang="en-US" dirty="0">
                <a:solidFill>
                  <a:schemeClr val="tx1"/>
                </a:solidFill>
              </a:rPr>
              <a:t>商品を使ったときのシチュエーションを想像する店舗演出</a:t>
            </a:r>
            <a:r>
              <a:rPr lang="ja-JP" altLang="en-US" dirty="0" smtClean="0">
                <a:solidFill>
                  <a:schemeClr val="tx1"/>
                </a:solidFill>
              </a:rPr>
              <a:t>は</a:t>
            </a:r>
            <a:r>
              <a:rPr lang="ja-JP" altLang="en-US" dirty="0">
                <a:solidFill>
                  <a:schemeClr val="tx1"/>
                </a:solidFill>
              </a:rPr>
              <a:t>消費者に高揚感を与え、価値を醸成し</a:t>
            </a:r>
            <a:r>
              <a:rPr lang="ja-JP" altLang="en-US" dirty="0" smtClean="0">
                <a:solidFill>
                  <a:schemeClr val="tx1"/>
                </a:solidFill>
              </a:rPr>
              <a:t>、</a:t>
            </a:r>
            <a:r>
              <a:rPr lang="ja-JP" altLang="en-US" u="sng" dirty="0">
                <a:solidFill>
                  <a:schemeClr val="tx1"/>
                </a:solidFill>
              </a:rPr>
              <a:t>好感度</a:t>
            </a:r>
            <a:r>
              <a:rPr lang="ja-JP" altLang="en-US" dirty="0" smtClean="0">
                <a:solidFill>
                  <a:schemeClr val="tx1"/>
                </a:solidFill>
              </a:rPr>
              <a:t>に</a:t>
            </a:r>
            <a:r>
              <a:rPr lang="ja-JP" altLang="en-US" dirty="0">
                <a:solidFill>
                  <a:schemeClr val="tx1"/>
                </a:solidFill>
              </a:rPr>
              <a:t>影響を</a:t>
            </a:r>
            <a:r>
              <a:rPr lang="ja-JP" altLang="en-US" dirty="0" smtClean="0">
                <a:solidFill>
                  <a:schemeClr val="tx1"/>
                </a:solidFill>
              </a:rPr>
              <a:t>及ぼす</a:t>
            </a:r>
          </a:p>
          <a:p>
            <a:pPr algn="ctr"/>
            <a:endParaRPr lang="en-US" altLang="ja-JP" u="sng" dirty="0" smtClean="0">
              <a:solidFill>
                <a:schemeClr val="tx1"/>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sp>
        <p:nvSpPr>
          <p:cNvPr id="10" name="テキスト ボックス 9"/>
          <p:cNvSpPr txBox="1"/>
          <p:nvPr/>
        </p:nvSpPr>
        <p:spPr>
          <a:xfrm>
            <a:off x="791580" y="1417638"/>
            <a:ext cx="6012668" cy="369332"/>
          </a:xfrm>
          <a:prstGeom prst="rect">
            <a:avLst/>
          </a:prstGeom>
          <a:noFill/>
        </p:spPr>
        <p:txBody>
          <a:bodyPr wrap="square" rtlCol="0">
            <a:spAutoFit/>
          </a:bodyPr>
          <a:lstStyle/>
          <a:p>
            <a:r>
              <a:rPr lang="ja-JP" altLang="en-US" dirty="0"/>
              <a:t>従属変数：問</a:t>
            </a:r>
            <a:r>
              <a:rPr lang="en-US" altLang="ja-JP" dirty="0" smtClean="0"/>
              <a:t>6-5</a:t>
            </a:r>
            <a:r>
              <a:rPr lang="ja-JP" altLang="en-US" dirty="0"/>
              <a:t>　独立変数</a:t>
            </a:r>
            <a:r>
              <a:rPr lang="en-US" altLang="ja-JP" dirty="0"/>
              <a:t>:</a:t>
            </a:r>
            <a:r>
              <a:rPr lang="ja-JP" altLang="en-US" dirty="0"/>
              <a:t>価値得点　で単回帰分析</a:t>
            </a:r>
            <a:endParaRPr kumimoji="1" lang="ja-JP" altLang="en-US" dirty="0"/>
          </a:p>
        </p:txBody>
      </p:sp>
      <p:sp>
        <p:nvSpPr>
          <p:cNvPr id="11" name="テキスト ボックス 10"/>
          <p:cNvSpPr txBox="1"/>
          <p:nvPr/>
        </p:nvSpPr>
        <p:spPr>
          <a:xfrm>
            <a:off x="1715344" y="4919081"/>
            <a:ext cx="5904656" cy="646331"/>
          </a:xfrm>
          <a:prstGeom prst="rect">
            <a:avLst/>
          </a:prstGeom>
          <a:noFill/>
        </p:spPr>
        <p:txBody>
          <a:bodyPr wrap="square" rtlCol="0">
            <a:spAutoFit/>
          </a:bodyPr>
          <a:lstStyle/>
          <a:p>
            <a:r>
              <a:rPr lang="ja-JP" altLang="en-US" u="sng" dirty="0"/>
              <a:t>回帰式・・・</a:t>
            </a:r>
            <a:r>
              <a:rPr lang="en-US" altLang="ja-JP" u="sng" dirty="0"/>
              <a:t>Y</a:t>
            </a:r>
            <a:r>
              <a:rPr lang="ja-JP" altLang="en-US" u="sng" dirty="0"/>
              <a:t>＝</a:t>
            </a:r>
            <a:r>
              <a:rPr lang="en-US" altLang="ja-JP" u="sng" dirty="0" smtClean="0"/>
              <a:t>3.415+0.275 </a:t>
            </a:r>
            <a:r>
              <a:rPr lang="en-US" altLang="ja-JP" u="sng" dirty="0"/>
              <a:t>x</a:t>
            </a:r>
            <a:r>
              <a:rPr lang="ja-JP" altLang="ja-JP" u="sng" baseline="-25000" dirty="0"/>
              <a:t>１</a:t>
            </a:r>
            <a:endParaRPr lang="en-US" altLang="ja-JP" u="sng" baseline="-25000" dirty="0"/>
          </a:p>
          <a:p>
            <a:r>
              <a:rPr lang="ja-JP" altLang="en-US" u="sng" dirty="0"/>
              <a:t>回帰式の符号</a:t>
            </a:r>
            <a:r>
              <a:rPr lang="en-US" altLang="ja-JP" u="sng" dirty="0"/>
              <a:t>:</a:t>
            </a:r>
            <a:r>
              <a:rPr lang="ja-JP" altLang="en-US" u="sng" dirty="0"/>
              <a:t>正　　有意確率</a:t>
            </a:r>
            <a:r>
              <a:rPr lang="en-US" altLang="ja-JP" u="sng" dirty="0"/>
              <a:t>0.001</a:t>
            </a:r>
            <a:r>
              <a:rPr lang="ja-JP" altLang="en-US" u="sng" dirty="0"/>
              <a:t>・・・</a:t>
            </a:r>
            <a:r>
              <a:rPr lang="en-US" altLang="ja-JP" u="sng" dirty="0"/>
              <a:t>1%</a:t>
            </a:r>
            <a:r>
              <a:rPr lang="ja-JP" altLang="en-US" u="sng" dirty="0"/>
              <a:t>水準で有意</a:t>
            </a:r>
          </a:p>
        </p:txBody>
      </p:sp>
      <p:sp>
        <p:nvSpPr>
          <p:cNvPr id="12" name="角丸四角形吹き出し 11"/>
          <p:cNvSpPr/>
          <p:nvPr/>
        </p:nvSpPr>
        <p:spPr>
          <a:xfrm>
            <a:off x="1924670" y="3182974"/>
            <a:ext cx="1872208" cy="288032"/>
          </a:xfrm>
          <a:prstGeom prst="wedgeRoundRectCallout">
            <a:avLst>
              <a:gd name="adj1" fmla="val 29653"/>
              <a:gd name="adj2" fmla="val -13508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回帰式の説明力：高くない</a:t>
            </a:r>
            <a:endParaRPr kumimoji="1" lang="ja-JP" altLang="en-US" sz="1000" dirty="0">
              <a:solidFill>
                <a:schemeClr val="tx1"/>
              </a:solidFill>
            </a:endParaRPr>
          </a:p>
        </p:txBody>
      </p:sp>
      <p:sp>
        <p:nvSpPr>
          <p:cNvPr id="13" name="角丸四角形吹き出し 12"/>
          <p:cNvSpPr/>
          <p:nvPr/>
        </p:nvSpPr>
        <p:spPr>
          <a:xfrm>
            <a:off x="7477223" y="3300248"/>
            <a:ext cx="1728192" cy="299763"/>
          </a:xfrm>
          <a:prstGeom prst="wedgeRoundRectCallout">
            <a:avLst>
              <a:gd name="adj1" fmla="val 18057"/>
              <a:gd name="adj2" fmla="val -300743"/>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4" name="円/楕円 13"/>
          <p:cNvSpPr/>
          <p:nvPr/>
        </p:nvSpPr>
        <p:spPr>
          <a:xfrm>
            <a:off x="3347864" y="2428980"/>
            <a:ext cx="360040" cy="2799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8604448" y="2212956"/>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6660232" y="4293096"/>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108466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仮説②系３の検証３</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922404746"/>
              </p:ext>
            </p:extLst>
          </p:nvPr>
        </p:nvGraphicFramePr>
        <p:xfrm>
          <a:off x="323528" y="1811674"/>
          <a:ext cx="4000501" cy="1016000"/>
        </p:xfrm>
        <a:graphic>
          <a:graphicData uri="http://schemas.openxmlformats.org/drawingml/2006/table">
            <a:tbl>
              <a:tblPr/>
              <a:tblGrid>
                <a:gridCol w="536660"/>
                <a:gridCol w="653519"/>
                <a:gridCol w="936774"/>
                <a:gridCol w="936774"/>
                <a:gridCol w="936774"/>
              </a:tblGrid>
              <a:tr h="0">
                <a:tc gridSpan="5">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モデルの要約</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R2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乗</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調整済決定係数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推定値の標準誤差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.422</a:t>
                      </a:r>
                      <a:r>
                        <a:rPr lang="en-US" sz="900" kern="0" baseline="3000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.178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.169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.618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48</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4163216314"/>
              </p:ext>
            </p:extLst>
          </p:nvPr>
        </p:nvGraphicFramePr>
        <p:xfrm>
          <a:off x="4644008" y="1628800"/>
          <a:ext cx="4210053" cy="1422400"/>
        </p:xfrm>
        <a:graphic>
          <a:graphicData uri="http://schemas.openxmlformats.org/drawingml/2006/table">
            <a:tbl>
              <a:tblPr/>
              <a:tblGrid>
                <a:gridCol w="449121"/>
                <a:gridCol w="626822"/>
                <a:gridCol w="626822"/>
                <a:gridCol w="626822"/>
                <a:gridCol w="626822"/>
                <a:gridCol w="626822"/>
                <a:gridCol w="626822"/>
              </a:tblGrid>
              <a:tr h="0">
                <a:tc gridSpan="7">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分散分析</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平方和</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df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平均平方</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3">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回帰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7.622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7.622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19.929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r>
                        <a:rPr lang="en-US" sz="900" kern="0" baseline="3000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残差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35.186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.382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合計</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42.809</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93</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7">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ja-JP" sz="900" kern="0">
                          <a:solidFill>
                            <a:srgbClr val="000000"/>
                          </a:solidFill>
                          <a:effectLst/>
                          <a:latin typeface="Century" panose="02040604050505020304" pitchFamily="18" charset="0"/>
                          <a:ea typeface="ＭＳ ゴシック" panose="020B0609070205080204" pitchFamily="49" charset="-128"/>
                          <a:cs typeface="ＭＳ ゴシック" panose="020B0609070205080204" pitchFamily="49" charset="-128"/>
                        </a:rPr>
                        <a:t> </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問６－６</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gridSpan="7">
                  <a:txBody>
                    <a:bodyPr/>
                    <a:lstStyle/>
                    <a:p>
                      <a:pPr marL="38100" marR="38100" algn="l">
                        <a:lnSpc>
                          <a:spcPts val="1600"/>
                        </a:lnSpc>
                        <a:spcAft>
                          <a:spcPts val="0"/>
                        </a:spcAft>
                      </a:pP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 </a:t>
                      </a:r>
                      <a:r>
                        <a:rPr lang="ja-JP"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予測値</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a:t>
                      </a:r>
                      <a:r>
                        <a:rPr lang="ja-JP"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　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824402422"/>
              </p:ext>
            </p:extLst>
          </p:nvPr>
        </p:nvGraphicFramePr>
        <p:xfrm>
          <a:off x="981075" y="3387118"/>
          <a:ext cx="7181849" cy="1219200"/>
        </p:xfrm>
        <a:graphic>
          <a:graphicData uri="http://schemas.openxmlformats.org/drawingml/2006/table">
            <a:tbl>
              <a:tblPr/>
              <a:tblGrid>
                <a:gridCol w="1398004"/>
                <a:gridCol w="1398004"/>
                <a:gridCol w="664025"/>
                <a:gridCol w="690258"/>
                <a:gridCol w="690258"/>
                <a:gridCol w="585325"/>
                <a:gridCol w="585325"/>
                <a:gridCol w="585325"/>
                <a:gridCol w="585325"/>
              </a:tblGrid>
              <a:tr h="0">
                <a:tc gridSpan="9">
                  <a:txBody>
                    <a:bodyPr/>
                    <a:lstStyle/>
                    <a:p>
                      <a:pPr marL="38100" marR="38100" algn="ctr">
                        <a:lnSpc>
                          <a:spcPts val="1600"/>
                        </a:lnSpc>
                        <a:spcAft>
                          <a:spcPts val="0"/>
                        </a:spcAft>
                      </a:pPr>
                      <a:r>
                        <a:rPr lang="ja-JP" sz="900" b="1"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係数</a:t>
                      </a:r>
                      <a:r>
                        <a:rPr lang="en-US" sz="900" b="1" kern="0" baseline="3000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gridSpan="2">
                  <a:txBody>
                    <a:bodyPr/>
                    <a:lstStyle/>
                    <a:p>
                      <a:pPr marL="38100" marR="38100" algn="l">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モデル</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標準化されていない係数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標準化係数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有意確率</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共線性の統計量</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B</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標準誤差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ベータ</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許容度</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VIF</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r>
                        <a:rPr lang="ja-JP"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定数</a:t>
                      </a: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3.277</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.064</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51.368</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panose="02020603050405020304" pitchFamily="18" charset="0"/>
                          <a:ea typeface="ＭＳ 明朝" panose="02020609040205080304" pitchFamily="17" charset="-128"/>
                          <a:cs typeface="Times New Roman" panose="02020603050405020304" pitchFamily="18" charset="0"/>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altLang="en-US" sz="900" kern="0" dirty="0" smtClean="0">
                          <a:solidFill>
                            <a:srgbClr val="000000"/>
                          </a:solidFill>
                          <a:effectLst/>
                          <a:latin typeface="ＭＳ ゴシック" panose="020B0609070205080204" pitchFamily="49" charset="-128"/>
                          <a:ea typeface="ＭＳ 明朝" panose="02020609040205080304" pitchFamily="17" charset="-128"/>
                          <a:cs typeface="Times New Roman" panose="02020603050405020304" pitchFamily="18" charset="0"/>
                        </a:rPr>
                        <a:t>問６価値得点</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.286</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.064</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.422</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4.464</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1.000</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9">
                  <a:txBody>
                    <a:bodyPr/>
                    <a:lstStyle/>
                    <a:p>
                      <a:pPr marL="38100" marR="38100" algn="l">
                        <a:lnSpc>
                          <a:spcPts val="1600"/>
                        </a:lnSpc>
                        <a:spcAft>
                          <a:spcPts val="0"/>
                        </a:spcAft>
                      </a:pPr>
                      <a:r>
                        <a:rPr lang="en-US"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a.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従属変数</a:t>
                      </a:r>
                      <a:r>
                        <a:rPr lang="ja-JP" sz="900" kern="0" dirty="0">
                          <a:solidFill>
                            <a:srgbClr val="000000"/>
                          </a:solidFill>
                          <a:effectLst/>
                          <a:latin typeface="Century" panose="02040604050505020304" pitchFamily="18" charset="0"/>
                          <a:ea typeface="ＭＳ ゴシック" panose="020B0609070205080204" pitchFamily="49" charset="-128"/>
                          <a:cs typeface="ＭＳ ゴシック" panose="020B0609070205080204" pitchFamily="49" charset="-128"/>
                        </a:rPr>
                        <a:t> </a:t>
                      </a:r>
                      <a:r>
                        <a:rPr lang="ja-JP" sz="900" kern="0" dirty="0">
                          <a:solidFill>
                            <a:srgbClr val="000000"/>
                          </a:solidFill>
                          <a:effectLst/>
                          <a:latin typeface="ＭＳ ゴシック" panose="020B0609070205080204" pitchFamily="49" charset="-128"/>
                          <a:ea typeface="ＭＳ 明朝" panose="02020609040205080304" pitchFamily="17" charset="-128"/>
                          <a:cs typeface="ＭＳ ゴシック" panose="020B0609070205080204" pitchFamily="49" charset="-128"/>
                        </a:rPr>
                        <a:t>問６－６</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9" name="正方形/長方形 8"/>
          <p:cNvSpPr/>
          <p:nvPr/>
        </p:nvSpPr>
        <p:spPr>
          <a:xfrm>
            <a:off x="791580" y="5617235"/>
            <a:ext cx="7560840" cy="92167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仮説②系３</a:t>
            </a:r>
            <a:endParaRPr lang="en-US" altLang="ja-JP" u="sng" dirty="0" smtClean="0">
              <a:solidFill>
                <a:schemeClr val="tx1"/>
              </a:solidFill>
            </a:endParaRPr>
          </a:p>
          <a:p>
            <a:pPr algn="ctr"/>
            <a:r>
              <a:rPr lang="ja-JP" altLang="en-US" dirty="0">
                <a:solidFill>
                  <a:schemeClr val="tx1"/>
                </a:solidFill>
              </a:rPr>
              <a:t>商品を使ったときのシチュエーションを想像する店舗演出</a:t>
            </a:r>
            <a:r>
              <a:rPr lang="ja-JP" altLang="en-US" dirty="0" smtClean="0">
                <a:solidFill>
                  <a:schemeClr val="tx1"/>
                </a:solidFill>
              </a:rPr>
              <a:t>は</a:t>
            </a:r>
            <a:r>
              <a:rPr lang="ja-JP" altLang="en-US" dirty="0">
                <a:solidFill>
                  <a:schemeClr val="tx1"/>
                </a:solidFill>
              </a:rPr>
              <a:t>消費者に高揚感を与え、価値を醸成し</a:t>
            </a:r>
            <a:r>
              <a:rPr lang="ja-JP" altLang="en-US" dirty="0" smtClean="0">
                <a:solidFill>
                  <a:schemeClr val="tx1"/>
                </a:solidFill>
              </a:rPr>
              <a:t>、</a:t>
            </a:r>
            <a:r>
              <a:rPr lang="ja-JP" altLang="en-US" u="sng" dirty="0" smtClean="0">
                <a:solidFill>
                  <a:schemeClr val="tx1"/>
                </a:solidFill>
              </a:rPr>
              <a:t>再来店の意思</a:t>
            </a:r>
            <a:r>
              <a:rPr lang="ja-JP" altLang="en-US" dirty="0" smtClean="0">
                <a:solidFill>
                  <a:schemeClr val="tx1"/>
                </a:solidFill>
              </a:rPr>
              <a:t>に</a:t>
            </a:r>
            <a:r>
              <a:rPr lang="ja-JP" altLang="en-US" dirty="0">
                <a:solidFill>
                  <a:schemeClr val="tx1"/>
                </a:solidFill>
              </a:rPr>
              <a:t>影響を</a:t>
            </a:r>
            <a:r>
              <a:rPr lang="ja-JP" altLang="en-US" dirty="0" smtClean="0">
                <a:solidFill>
                  <a:schemeClr val="tx1"/>
                </a:solidFill>
              </a:rPr>
              <a:t>及ぼす</a:t>
            </a:r>
          </a:p>
          <a:p>
            <a:pPr algn="ctr"/>
            <a:endParaRPr lang="en-US" altLang="ja-JP" u="sng" dirty="0" smtClean="0">
              <a:solidFill>
                <a:schemeClr val="tx1"/>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sp>
        <p:nvSpPr>
          <p:cNvPr id="11" name="雲 10"/>
          <p:cNvSpPr/>
          <p:nvPr/>
        </p:nvSpPr>
        <p:spPr>
          <a:xfrm>
            <a:off x="6553200" y="5048309"/>
            <a:ext cx="2283500"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smtClean="0">
                <a:solidFill>
                  <a:schemeClr val="tx1"/>
                </a:solidFill>
              </a:rPr>
              <a:t>ロイヤリティの３尺度すべてにおいて有意であったので、支持</a:t>
            </a:r>
            <a:endParaRPr kumimoji="1" lang="ja-JP" altLang="en-US" sz="1100" b="1" dirty="0">
              <a:solidFill>
                <a:schemeClr val="tx1"/>
              </a:solidFill>
            </a:endParaRPr>
          </a:p>
        </p:txBody>
      </p:sp>
      <p:sp>
        <p:nvSpPr>
          <p:cNvPr id="12" name="星 5 11"/>
          <p:cNvSpPr/>
          <p:nvPr/>
        </p:nvSpPr>
        <p:spPr>
          <a:xfrm>
            <a:off x="8352420" y="4900724"/>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683568" y="1124744"/>
            <a:ext cx="8352928" cy="369332"/>
          </a:xfrm>
          <a:prstGeom prst="rect">
            <a:avLst/>
          </a:prstGeom>
          <a:noFill/>
        </p:spPr>
        <p:txBody>
          <a:bodyPr wrap="square" rtlCol="0">
            <a:spAutoFit/>
          </a:bodyPr>
          <a:lstStyle/>
          <a:p>
            <a:r>
              <a:rPr kumimoji="1" lang="ja-JP" altLang="en-US" dirty="0" smtClean="0"/>
              <a:t>従属変数：問</a:t>
            </a:r>
            <a:r>
              <a:rPr kumimoji="1" lang="en-US" altLang="ja-JP" dirty="0" smtClean="0"/>
              <a:t>6-6</a:t>
            </a:r>
            <a:r>
              <a:rPr lang="ja-JP" altLang="en-US" dirty="0"/>
              <a:t>　</a:t>
            </a:r>
            <a:r>
              <a:rPr kumimoji="1" lang="ja-JP" altLang="en-US" dirty="0" smtClean="0"/>
              <a:t>独立変数</a:t>
            </a:r>
            <a:r>
              <a:rPr kumimoji="1" lang="en-US" altLang="ja-JP" dirty="0" smtClean="0"/>
              <a:t>:</a:t>
            </a:r>
            <a:r>
              <a:rPr kumimoji="1" lang="ja-JP" altLang="en-US" dirty="0" smtClean="0"/>
              <a:t>価値得点　で</a:t>
            </a:r>
            <a:r>
              <a:rPr lang="ja-JP" altLang="en-US" dirty="0" smtClean="0"/>
              <a:t>単回帰分析</a:t>
            </a:r>
            <a:r>
              <a:rPr kumimoji="1" lang="ja-JP" altLang="en-US" dirty="0" smtClean="0"/>
              <a:t>　</a:t>
            </a:r>
            <a:endParaRPr kumimoji="1" lang="ja-JP" altLang="en-US" dirty="0"/>
          </a:p>
        </p:txBody>
      </p:sp>
      <p:sp>
        <p:nvSpPr>
          <p:cNvPr id="14" name="テキスト ボックス 13"/>
          <p:cNvSpPr txBox="1"/>
          <p:nvPr/>
        </p:nvSpPr>
        <p:spPr>
          <a:xfrm>
            <a:off x="1187624" y="4701266"/>
            <a:ext cx="5472608" cy="646331"/>
          </a:xfrm>
          <a:prstGeom prst="rect">
            <a:avLst/>
          </a:prstGeom>
          <a:noFill/>
        </p:spPr>
        <p:txBody>
          <a:bodyPr wrap="square" rtlCol="0">
            <a:spAutoFit/>
          </a:bodyPr>
          <a:lstStyle/>
          <a:p>
            <a:r>
              <a:rPr lang="ja-JP" altLang="en-US" u="sng" dirty="0"/>
              <a:t>回帰式・・・</a:t>
            </a:r>
            <a:r>
              <a:rPr lang="en-US" altLang="ja-JP" u="sng" dirty="0"/>
              <a:t>Y</a:t>
            </a:r>
            <a:r>
              <a:rPr lang="ja-JP" altLang="en-US" u="sng" dirty="0"/>
              <a:t>＝</a:t>
            </a:r>
            <a:r>
              <a:rPr lang="en-US" altLang="ja-JP" u="sng" dirty="0" smtClean="0"/>
              <a:t>3.277+0.064 </a:t>
            </a:r>
            <a:r>
              <a:rPr lang="en-US" altLang="ja-JP" u="sng" dirty="0"/>
              <a:t>x</a:t>
            </a:r>
            <a:r>
              <a:rPr lang="ja-JP" altLang="ja-JP" u="sng" baseline="-25000" dirty="0"/>
              <a:t>１</a:t>
            </a:r>
            <a:endParaRPr lang="en-US" altLang="ja-JP" u="sng" baseline="-25000" dirty="0"/>
          </a:p>
          <a:p>
            <a:r>
              <a:rPr lang="ja-JP" altLang="en-US" u="sng" dirty="0"/>
              <a:t>回帰式の符号</a:t>
            </a:r>
            <a:r>
              <a:rPr lang="en-US" altLang="ja-JP" u="sng" dirty="0"/>
              <a:t>:</a:t>
            </a:r>
            <a:r>
              <a:rPr lang="ja-JP" altLang="en-US" u="sng" dirty="0"/>
              <a:t>正　　有意確率</a:t>
            </a:r>
            <a:r>
              <a:rPr lang="en-US" altLang="ja-JP" u="sng" dirty="0" smtClean="0"/>
              <a:t>0.000</a:t>
            </a:r>
            <a:r>
              <a:rPr lang="ja-JP" altLang="en-US" u="sng" dirty="0" smtClean="0"/>
              <a:t>・</a:t>
            </a:r>
            <a:r>
              <a:rPr lang="ja-JP" altLang="en-US" u="sng" dirty="0"/>
              <a:t>・・</a:t>
            </a:r>
            <a:r>
              <a:rPr lang="en-US" altLang="ja-JP" u="sng" dirty="0"/>
              <a:t>1%</a:t>
            </a:r>
            <a:r>
              <a:rPr lang="ja-JP" altLang="en-US" u="sng" dirty="0"/>
              <a:t>水準で有意</a:t>
            </a:r>
          </a:p>
        </p:txBody>
      </p:sp>
      <p:sp>
        <p:nvSpPr>
          <p:cNvPr id="15" name="角丸四角形吹き出し 14"/>
          <p:cNvSpPr/>
          <p:nvPr/>
        </p:nvSpPr>
        <p:spPr>
          <a:xfrm>
            <a:off x="1524000" y="3042082"/>
            <a:ext cx="1872208" cy="288032"/>
          </a:xfrm>
          <a:prstGeom prst="wedgeRoundRectCallout">
            <a:avLst>
              <a:gd name="adj1" fmla="val 29653"/>
              <a:gd name="adj2" fmla="val -13508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回帰式の説明力：高くない</a:t>
            </a:r>
            <a:endParaRPr kumimoji="1" lang="ja-JP" altLang="en-US" sz="1000" dirty="0">
              <a:solidFill>
                <a:schemeClr val="tx1"/>
              </a:solidFill>
            </a:endParaRPr>
          </a:p>
        </p:txBody>
      </p:sp>
      <p:sp>
        <p:nvSpPr>
          <p:cNvPr id="16" name="角丸四角形吹き出し 15"/>
          <p:cNvSpPr/>
          <p:nvPr/>
        </p:nvSpPr>
        <p:spPr>
          <a:xfrm>
            <a:off x="7504518" y="3106011"/>
            <a:ext cx="1728192" cy="299763"/>
          </a:xfrm>
          <a:prstGeom prst="wedgeRoundRectCallout">
            <a:avLst>
              <a:gd name="adj1" fmla="val 18057"/>
              <a:gd name="adj2" fmla="val -300743"/>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7" name="円/楕円 16"/>
          <p:cNvSpPr/>
          <p:nvPr/>
        </p:nvSpPr>
        <p:spPr>
          <a:xfrm>
            <a:off x="8460432" y="1988840"/>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34888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円/楕円 17"/>
          <p:cNvSpPr/>
          <p:nvPr/>
        </p:nvSpPr>
        <p:spPr>
          <a:xfrm>
            <a:off x="6643843" y="4149080"/>
            <a:ext cx="432048" cy="279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811410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仮説③系１の検証</a:t>
            </a:r>
            <a:endParaRPr kumimoji="1" lang="ja-JP" altLang="en-US" dirty="0"/>
          </a:p>
        </p:txBody>
      </p:sp>
      <p:sp>
        <p:nvSpPr>
          <p:cNvPr id="4" name="日付プレースホルダー 3"/>
          <p:cNvSpPr>
            <a:spLocks noGrp="1"/>
          </p:cNvSpPr>
          <p:nvPr>
            <p:ph type="dt" sz="half" idx="10"/>
          </p:nvPr>
        </p:nvSpPr>
        <p:spPr/>
        <p:txBody>
          <a:bodyPr/>
          <a:lstStyle/>
          <a:p>
            <a:fld id="{8FF48F9B-4DDA-4F53-9D3A-97E325D883D0}" type="datetime1">
              <a:rPr kumimoji="1" lang="ja-JP" altLang="en-US" smtClean="0"/>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49</a:t>
            </a:fld>
            <a:endParaRPr kumimoji="1" lang="ja-JP" altLang="en-US"/>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957251738"/>
              </p:ext>
            </p:extLst>
          </p:nvPr>
        </p:nvGraphicFramePr>
        <p:xfrm>
          <a:off x="179512" y="4221088"/>
          <a:ext cx="2381423" cy="1081930"/>
        </p:xfrm>
        <a:graphic>
          <a:graphicData uri="http://schemas.openxmlformats.org/drawingml/2006/table">
            <a:tbl>
              <a:tblPr/>
              <a:tblGrid>
                <a:gridCol w="914372"/>
                <a:gridCol w="673025"/>
                <a:gridCol w="794026"/>
              </a:tblGrid>
              <a:tr h="216386">
                <a:tc gridSpan="3">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共通性</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216386">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初期</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因子抽出後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16386">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驚いた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.777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16386">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興奮した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.777</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216386">
                <a:tc gridSpan="3">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因子抽出法</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648370620"/>
              </p:ext>
            </p:extLst>
          </p:nvPr>
        </p:nvGraphicFramePr>
        <p:xfrm>
          <a:off x="2771800" y="4149080"/>
          <a:ext cx="4429124" cy="1259805"/>
        </p:xfrm>
        <a:graphic>
          <a:graphicData uri="http://schemas.openxmlformats.org/drawingml/2006/table">
            <a:tbl>
              <a:tblPr/>
              <a:tblGrid>
                <a:gridCol w="622024"/>
                <a:gridCol w="640763"/>
                <a:gridCol w="640763"/>
                <a:gridCol w="622024"/>
                <a:gridCol w="640763"/>
                <a:gridCol w="640763"/>
                <a:gridCol w="622024"/>
              </a:tblGrid>
              <a:tr h="243805">
                <a:tc gridSpan="7">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説明された分散の合計</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3">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初期の固有値</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抽出後の負荷量平方和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分散の</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累積</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分散の</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累積</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1.554</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77.697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77.697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1.554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77.697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77.697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2</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.446</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22.303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7">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因子抽出法</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3605908042"/>
              </p:ext>
            </p:extLst>
          </p:nvPr>
        </p:nvGraphicFramePr>
        <p:xfrm>
          <a:off x="7380312" y="4077072"/>
          <a:ext cx="1543050" cy="1625600"/>
        </p:xfrm>
        <a:graphic>
          <a:graphicData uri="http://schemas.openxmlformats.org/drawingml/2006/table">
            <a:tbl>
              <a:tblPr/>
              <a:tblGrid>
                <a:gridCol w="888827"/>
                <a:gridCol w="654223"/>
              </a:tblGrid>
              <a:tr h="0">
                <a:tc gridSpan="2">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成分行列</a:t>
                      </a:r>
                      <a:r>
                        <a:rPr lang="en-US" sz="900" b="1" kern="0" baseline="30000" dirty="0">
                          <a:solidFill>
                            <a:srgbClr val="000000"/>
                          </a:solidFill>
                          <a:effectLst/>
                          <a:latin typeface="ＭＳ ゴシック"/>
                          <a:ea typeface="ＭＳ 明朝"/>
                          <a:cs typeface="ＭＳ ゴシック"/>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rowSpan="2">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ＭＳ ゴシック"/>
                        </a:rPr>
                        <a:t>驚いた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.881</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ＭＳ ゴシック"/>
                        </a:rPr>
                        <a:t>興奮した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.881</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因子抽出法</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主成分分析</a:t>
                      </a:r>
                      <a:endParaRPr lang="ja-JP" sz="1050" kern="10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r>
              <a:tr h="0">
                <a:tc gridSpan="2">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a. 1 </a:t>
                      </a:r>
                      <a:r>
                        <a:rPr lang="ja-JP" sz="900" kern="0" dirty="0">
                          <a:solidFill>
                            <a:srgbClr val="000000"/>
                          </a:solidFill>
                          <a:effectLst/>
                          <a:latin typeface="ＭＳ ゴシック"/>
                          <a:ea typeface="ＭＳ 明朝"/>
                          <a:cs typeface="ＭＳ ゴシック"/>
                        </a:rPr>
                        <a:t>個の成分が抽出されました</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r>
            </a:tbl>
          </a:graphicData>
        </a:graphic>
      </p:graphicFrame>
      <p:sp>
        <p:nvSpPr>
          <p:cNvPr id="11" name="正方形/長方形 10"/>
          <p:cNvSpPr/>
          <p:nvPr/>
        </p:nvSpPr>
        <p:spPr>
          <a:xfrm>
            <a:off x="755576" y="1772816"/>
            <a:ext cx="7128792" cy="1296144"/>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問</a:t>
            </a:r>
            <a:r>
              <a:rPr lang="en-US" altLang="ja-JP" dirty="0">
                <a:solidFill>
                  <a:schemeClr val="tx1"/>
                </a:solidFill>
              </a:rPr>
              <a:t>7</a:t>
            </a:r>
            <a:r>
              <a:rPr kumimoji="1" lang="en-US" altLang="ja-JP" dirty="0" smtClean="0">
                <a:solidFill>
                  <a:schemeClr val="tx1"/>
                </a:solidFill>
              </a:rPr>
              <a:t>-3</a:t>
            </a:r>
            <a:r>
              <a:rPr kumimoji="1" lang="ja-JP" altLang="en-US" dirty="0" smtClean="0">
                <a:solidFill>
                  <a:schemeClr val="tx1"/>
                </a:solidFill>
              </a:rPr>
              <a:t>　店舗でこの写真を見たとき、以下の感情はどの程度働きましたか</a:t>
            </a:r>
            <a:endParaRPr kumimoji="1" lang="en-US" altLang="ja-JP" dirty="0" smtClean="0">
              <a:solidFill>
                <a:schemeClr val="tx1"/>
              </a:solidFill>
            </a:endParaRPr>
          </a:p>
          <a:p>
            <a:r>
              <a:rPr lang="ja-JP" altLang="en-US" dirty="0" smtClean="0">
                <a:solidFill>
                  <a:schemeClr val="tx1"/>
                </a:solidFill>
              </a:rPr>
              <a:t>　　　　　　　　　　　　　　　　</a:t>
            </a:r>
            <a:r>
              <a:rPr lang="ja-JP" altLang="en-US" sz="1400" dirty="0" smtClean="0">
                <a:solidFill>
                  <a:schemeClr val="tx1"/>
                </a:solidFill>
              </a:rPr>
              <a:t>あてはまる　　　　　　　　　　　あてはまらない</a:t>
            </a:r>
            <a:endParaRPr lang="en-US" altLang="ja-JP" dirty="0" smtClean="0">
              <a:solidFill>
                <a:schemeClr val="tx1"/>
              </a:solidFill>
            </a:endParaRPr>
          </a:p>
          <a:p>
            <a:pPr algn="ctr"/>
            <a:r>
              <a:rPr lang="ja-JP" altLang="en-US" dirty="0" smtClean="0">
                <a:solidFill>
                  <a:schemeClr val="tx1"/>
                </a:solidFill>
              </a:rPr>
              <a:t>驚いた 　　</a:t>
            </a:r>
            <a:r>
              <a:rPr lang="en-US" altLang="ja-JP" dirty="0" smtClean="0">
                <a:solidFill>
                  <a:schemeClr val="tx1"/>
                </a:solidFill>
              </a:rPr>
              <a:t>1―――2―――3―――4</a:t>
            </a:r>
            <a:r>
              <a:rPr lang="ja-JP" altLang="en-US" dirty="0" smtClean="0">
                <a:solidFill>
                  <a:schemeClr val="tx1"/>
                </a:solidFill>
              </a:rPr>
              <a:t>　</a:t>
            </a:r>
            <a:endParaRPr lang="en-US" altLang="ja-JP" dirty="0" smtClean="0">
              <a:solidFill>
                <a:schemeClr val="tx1"/>
              </a:solidFill>
            </a:endParaRPr>
          </a:p>
          <a:p>
            <a:pPr algn="ctr"/>
            <a:r>
              <a:rPr kumimoji="1" lang="ja-JP" altLang="en-US" dirty="0">
                <a:solidFill>
                  <a:schemeClr val="tx1"/>
                </a:solidFill>
              </a:rPr>
              <a:t>興奮</a:t>
            </a:r>
            <a:r>
              <a:rPr kumimoji="1" lang="ja-JP" altLang="en-US" dirty="0" smtClean="0">
                <a:solidFill>
                  <a:schemeClr val="tx1"/>
                </a:solidFill>
              </a:rPr>
              <a:t>した　</a:t>
            </a:r>
            <a:r>
              <a:rPr lang="en-US" altLang="ja-JP" dirty="0" smtClean="0">
                <a:solidFill>
                  <a:schemeClr val="tx1"/>
                </a:solidFill>
              </a:rPr>
              <a:t> </a:t>
            </a:r>
            <a:r>
              <a:rPr lang="en-US" altLang="ja-JP" dirty="0">
                <a:solidFill>
                  <a:schemeClr val="tx1"/>
                </a:solidFill>
              </a:rPr>
              <a:t>1―――2―――3―――4 </a:t>
            </a:r>
            <a:r>
              <a:rPr kumimoji="1" lang="ja-JP" altLang="en-US" dirty="0" smtClean="0">
                <a:solidFill>
                  <a:schemeClr val="tx1"/>
                </a:solidFill>
              </a:rPr>
              <a:t>　</a:t>
            </a:r>
            <a:endParaRPr kumimoji="1" lang="ja-JP" altLang="en-US" dirty="0">
              <a:solidFill>
                <a:schemeClr val="tx1"/>
              </a:solidFill>
            </a:endParaRPr>
          </a:p>
        </p:txBody>
      </p:sp>
      <p:sp>
        <p:nvSpPr>
          <p:cNvPr id="10" name="テキスト ボックス 9"/>
          <p:cNvSpPr txBox="1"/>
          <p:nvPr/>
        </p:nvSpPr>
        <p:spPr>
          <a:xfrm>
            <a:off x="730800" y="1238994"/>
            <a:ext cx="7545655" cy="461665"/>
          </a:xfrm>
          <a:prstGeom prst="rect">
            <a:avLst/>
          </a:prstGeom>
          <a:noFill/>
        </p:spPr>
        <p:txBody>
          <a:bodyPr wrap="none" rtlCol="0">
            <a:spAutoFit/>
          </a:bodyPr>
          <a:lstStyle/>
          <a:p>
            <a:pPr marL="342900" lvl="0" indent="-342900">
              <a:spcBef>
                <a:spcPct val="20000"/>
              </a:spcBef>
              <a:buFont typeface="Arial" panose="020B0604020202020204" pitchFamily="34" charset="0"/>
              <a:buChar char="•"/>
            </a:pPr>
            <a:r>
              <a:rPr lang="ja-JP" altLang="en-US" sz="2400" dirty="0">
                <a:solidFill>
                  <a:prstClr val="black"/>
                </a:solidFill>
              </a:rPr>
              <a:t>予備分析として、スライド</a:t>
            </a:r>
            <a:r>
              <a:rPr lang="en-US" altLang="ja-JP" sz="2400" dirty="0">
                <a:solidFill>
                  <a:prstClr val="black"/>
                </a:solidFill>
              </a:rPr>
              <a:t>16</a:t>
            </a:r>
            <a:r>
              <a:rPr lang="ja-JP" altLang="en-US" sz="2400" dirty="0">
                <a:solidFill>
                  <a:prstClr val="black"/>
                </a:solidFill>
              </a:rPr>
              <a:t>で定義した高揚感情を抽出</a:t>
            </a:r>
            <a:endParaRPr lang="en-US" altLang="ja-JP" sz="2400" dirty="0">
              <a:solidFill>
                <a:prstClr val="black"/>
              </a:solidFill>
            </a:endParaRPr>
          </a:p>
        </p:txBody>
      </p:sp>
      <p:sp>
        <p:nvSpPr>
          <p:cNvPr id="12" name="テキスト ボックス 11"/>
          <p:cNvSpPr txBox="1"/>
          <p:nvPr/>
        </p:nvSpPr>
        <p:spPr>
          <a:xfrm>
            <a:off x="5003451" y="3176051"/>
            <a:ext cx="2880917" cy="461665"/>
          </a:xfrm>
          <a:prstGeom prst="rect">
            <a:avLst/>
          </a:prstGeom>
          <a:noFill/>
        </p:spPr>
        <p:txBody>
          <a:bodyPr wrap="none" rtlCol="0">
            <a:spAutoFit/>
          </a:bodyPr>
          <a:lstStyle/>
          <a:p>
            <a:pPr lvl="0"/>
            <a:r>
              <a:rPr lang="ja-JP" altLang="en-US" sz="2400" dirty="0">
                <a:solidFill>
                  <a:prstClr val="black"/>
                </a:solidFill>
              </a:rPr>
              <a:t>→</a:t>
            </a:r>
            <a:r>
              <a:rPr lang="ja-JP" altLang="en-US" sz="2400" u="sng" dirty="0">
                <a:solidFill>
                  <a:prstClr val="black"/>
                </a:solidFill>
              </a:rPr>
              <a:t>主成分分析を実施</a:t>
            </a:r>
          </a:p>
        </p:txBody>
      </p:sp>
      <p:sp>
        <p:nvSpPr>
          <p:cNvPr id="14" name="角丸四角形吹き出し 13"/>
          <p:cNvSpPr/>
          <p:nvPr/>
        </p:nvSpPr>
        <p:spPr>
          <a:xfrm>
            <a:off x="971600" y="5331103"/>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すべて</a:t>
            </a:r>
            <a:r>
              <a:rPr lang="ja-JP" altLang="en-US" sz="1000" dirty="0" smtClean="0">
                <a:solidFill>
                  <a:schemeClr val="tx1"/>
                </a:solidFill>
              </a:rPr>
              <a:t>の値が</a:t>
            </a:r>
            <a:r>
              <a:rPr lang="en-US" altLang="ja-JP" sz="1000" dirty="0" smtClean="0">
                <a:solidFill>
                  <a:schemeClr val="tx1"/>
                </a:solidFill>
              </a:rPr>
              <a:t>0.5</a:t>
            </a:r>
            <a:r>
              <a:rPr lang="ja-JP" altLang="en-US" sz="1000" dirty="0" smtClean="0">
                <a:solidFill>
                  <a:schemeClr val="tx1"/>
                </a:solidFill>
              </a:rPr>
              <a:t>以上</a:t>
            </a:r>
            <a:endParaRPr kumimoji="1" lang="ja-JP" altLang="en-US" sz="1000" dirty="0">
              <a:solidFill>
                <a:schemeClr val="tx1"/>
              </a:solidFill>
            </a:endParaRPr>
          </a:p>
        </p:txBody>
      </p:sp>
      <p:sp>
        <p:nvSpPr>
          <p:cNvPr id="15" name="角丸四角形吹き出し 14"/>
          <p:cNvSpPr/>
          <p:nvPr/>
        </p:nvSpPr>
        <p:spPr>
          <a:xfrm>
            <a:off x="3792190" y="5439115"/>
            <a:ext cx="1728192" cy="360040"/>
          </a:xfrm>
          <a:prstGeom prst="wedgeRoundRectCallout">
            <a:avLst>
              <a:gd name="adj1" fmla="val 21280"/>
              <a:gd name="adj2" fmla="val -103359"/>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抽出された</a:t>
            </a:r>
            <a:r>
              <a:rPr lang="ja-JP" altLang="en-US" sz="1000" dirty="0">
                <a:solidFill>
                  <a:schemeClr val="tx1"/>
                </a:solidFill>
              </a:rPr>
              <a:t>成分</a:t>
            </a:r>
            <a:r>
              <a:rPr lang="ja-JP" altLang="en-US" sz="1000" dirty="0" smtClean="0">
                <a:solidFill>
                  <a:schemeClr val="tx1"/>
                </a:solidFill>
              </a:rPr>
              <a:t>は</a:t>
            </a:r>
            <a:r>
              <a:rPr lang="en-US" altLang="ja-JP" sz="1000" dirty="0" smtClean="0">
                <a:solidFill>
                  <a:schemeClr val="tx1"/>
                </a:solidFill>
              </a:rPr>
              <a:t>1</a:t>
            </a:r>
            <a:r>
              <a:rPr lang="ja-JP" altLang="en-US" sz="1000" dirty="0" smtClean="0">
                <a:solidFill>
                  <a:schemeClr val="tx1"/>
                </a:solidFill>
              </a:rPr>
              <a:t>つ</a:t>
            </a:r>
            <a:endParaRPr kumimoji="1" lang="ja-JP" altLang="en-US" sz="1000" dirty="0">
              <a:solidFill>
                <a:schemeClr val="tx1"/>
              </a:solidFill>
            </a:endParaRPr>
          </a:p>
        </p:txBody>
      </p:sp>
      <p:sp>
        <p:nvSpPr>
          <p:cNvPr id="16" name="右矢印 15"/>
          <p:cNvSpPr/>
          <p:nvPr/>
        </p:nvSpPr>
        <p:spPr>
          <a:xfrm>
            <a:off x="1883875" y="6010869"/>
            <a:ext cx="648072" cy="557633"/>
          </a:xfrm>
          <a:prstGeom prst="rightArrow">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1 つの角を丸めた四角形 16"/>
          <p:cNvSpPr/>
          <p:nvPr/>
        </p:nvSpPr>
        <p:spPr>
          <a:xfrm>
            <a:off x="2627784" y="5929645"/>
            <a:ext cx="5472608" cy="720080"/>
          </a:xfrm>
          <a:prstGeom prst="snipRoundRect">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高揚（驚いた、興奮した）</a:t>
            </a:r>
            <a:r>
              <a:rPr lang="ja-JP" altLang="en-US" sz="2000" dirty="0">
                <a:solidFill>
                  <a:schemeClr val="tx1"/>
                </a:solidFill>
              </a:rPr>
              <a:t>主成分</a:t>
            </a:r>
            <a:r>
              <a:rPr kumimoji="1" lang="ja-JP" altLang="en-US" sz="2000" dirty="0" smtClean="0">
                <a:solidFill>
                  <a:schemeClr val="tx1"/>
                </a:solidFill>
              </a:rPr>
              <a:t>が抽出される</a:t>
            </a:r>
            <a:endParaRPr kumimoji="1" lang="ja-JP" altLang="en-US" sz="2000" dirty="0">
              <a:solidFill>
                <a:schemeClr val="tx1"/>
              </a:solidFill>
            </a:endParaRPr>
          </a:p>
        </p:txBody>
      </p:sp>
      <p:sp>
        <p:nvSpPr>
          <p:cNvPr id="18" name="円/楕円 17"/>
          <p:cNvSpPr/>
          <p:nvPr/>
        </p:nvSpPr>
        <p:spPr>
          <a:xfrm>
            <a:off x="2058224" y="4653136"/>
            <a:ext cx="648072" cy="5078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3347864" y="4797152"/>
            <a:ext cx="4032448"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67343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323528" y="908720"/>
            <a:ext cx="8579296" cy="5020989"/>
          </a:xfrm>
        </p:spPr>
        <p:txBody>
          <a:bodyPr/>
          <a:lstStyle/>
          <a:p>
            <a:pPr algn="ctr"/>
            <a:r>
              <a:rPr lang="ja-JP" altLang="en-US" dirty="0"/>
              <a:t>現在、日本は消費経済の成熟化の時代といわれ物が売れない</a:t>
            </a:r>
            <a:r>
              <a:rPr lang="ja-JP" altLang="en-US" dirty="0" smtClean="0">
                <a:solidFill>
                  <a:srgbClr val="FF0000"/>
                </a:solidFill>
              </a:rPr>
              <a:t>「モノ離れ</a:t>
            </a:r>
            <a:r>
              <a:rPr lang="ja-JP" altLang="en-US" dirty="0">
                <a:solidFill>
                  <a:srgbClr val="FF0000"/>
                </a:solidFill>
              </a:rPr>
              <a:t>現象」</a:t>
            </a:r>
            <a:r>
              <a:rPr lang="ja-JP" altLang="en-US" dirty="0"/>
              <a:t>に陥って</a:t>
            </a:r>
            <a:r>
              <a:rPr lang="ja-JP" altLang="en-US" dirty="0" smtClean="0"/>
              <a:t>いる</a:t>
            </a:r>
            <a:endParaRPr lang="en-US" altLang="ja-JP" dirty="0"/>
          </a:p>
          <a:p>
            <a:endParaRPr kumimoji="1" lang="ja-JP" altLang="en-US" dirty="0"/>
          </a:p>
        </p:txBody>
      </p:sp>
      <p:sp>
        <p:nvSpPr>
          <p:cNvPr id="4" name="角丸四角形 3"/>
          <p:cNvSpPr/>
          <p:nvPr/>
        </p:nvSpPr>
        <p:spPr>
          <a:xfrm>
            <a:off x="611560" y="2420888"/>
            <a:ext cx="7992888" cy="936104"/>
          </a:xfrm>
          <a:prstGeom prst="round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①買い物の学習価値が終焉を向かえ、消費者はこれ以上</a:t>
            </a:r>
            <a:r>
              <a:rPr lang="ja-JP" altLang="en-US" dirty="0" smtClean="0">
                <a:solidFill>
                  <a:schemeClr val="tx1"/>
                </a:solidFill>
              </a:rPr>
              <a:t>買う物がなく</a:t>
            </a:r>
            <a:r>
              <a:rPr lang="ja-JP" altLang="en-US" dirty="0">
                <a:solidFill>
                  <a:schemeClr val="tx1"/>
                </a:solidFill>
              </a:rPr>
              <a:t>なった。（たんすの中がものの飽和状態となった）</a:t>
            </a:r>
            <a:endParaRPr lang="en-US" altLang="ja-JP" dirty="0">
              <a:solidFill>
                <a:schemeClr val="tx1"/>
              </a:solidFill>
            </a:endParaRPr>
          </a:p>
        </p:txBody>
      </p:sp>
      <p:sp>
        <p:nvSpPr>
          <p:cNvPr id="5" name="角丸四角形 4"/>
          <p:cNvSpPr/>
          <p:nvPr/>
        </p:nvSpPr>
        <p:spPr>
          <a:xfrm>
            <a:off x="556455" y="3573016"/>
            <a:ext cx="7992888" cy="1224136"/>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②買い手の立場からは、買い手の学習経験の終焉の後に、買い物の意識革命が起こり今までに経験したことがないレベルの高い本質的なニーズやウォンツを求めるようになった。</a:t>
            </a:r>
            <a:endParaRPr lang="en-US" altLang="ja-JP" dirty="0">
              <a:solidFill>
                <a:schemeClr val="tx1"/>
              </a:solidFill>
            </a:endParaRPr>
          </a:p>
        </p:txBody>
      </p:sp>
      <p:sp>
        <p:nvSpPr>
          <p:cNvPr id="6" name="角丸四角形 5"/>
          <p:cNvSpPr/>
          <p:nvPr/>
        </p:nvSpPr>
        <p:spPr>
          <a:xfrm>
            <a:off x="537470" y="5157192"/>
            <a:ext cx="7992888" cy="936104"/>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③売り手の立場からは価値革命（</a:t>
            </a:r>
            <a:r>
              <a:rPr lang="en-US" altLang="ja-JP" dirty="0">
                <a:solidFill>
                  <a:schemeClr val="tx1"/>
                </a:solidFill>
              </a:rPr>
              <a:t>1991</a:t>
            </a:r>
            <a:r>
              <a:rPr lang="ja-JP" altLang="en-US" dirty="0">
                <a:solidFill>
                  <a:schemeClr val="tx1"/>
                </a:solidFill>
              </a:rPr>
              <a:t>～</a:t>
            </a:r>
            <a:r>
              <a:rPr lang="en-US" altLang="ja-JP" dirty="0">
                <a:solidFill>
                  <a:schemeClr val="tx1"/>
                </a:solidFill>
              </a:rPr>
              <a:t>1994</a:t>
            </a:r>
            <a:r>
              <a:rPr lang="ja-JP" altLang="en-US" dirty="0" err="1">
                <a:solidFill>
                  <a:schemeClr val="tx1"/>
                </a:solidFill>
              </a:rPr>
              <a:t>、</a:t>
            </a:r>
            <a:r>
              <a:rPr lang="en-US" altLang="ja-JP" dirty="0">
                <a:solidFill>
                  <a:schemeClr val="tx1"/>
                </a:solidFill>
              </a:rPr>
              <a:t>2008</a:t>
            </a:r>
            <a:r>
              <a:rPr lang="ja-JP" altLang="en-US" dirty="0">
                <a:solidFill>
                  <a:schemeClr val="tx1"/>
                </a:solidFill>
              </a:rPr>
              <a:t>～</a:t>
            </a:r>
            <a:r>
              <a:rPr lang="en-US" altLang="ja-JP" dirty="0">
                <a:solidFill>
                  <a:schemeClr val="tx1"/>
                </a:solidFill>
              </a:rPr>
              <a:t>2011</a:t>
            </a:r>
            <a:r>
              <a:rPr lang="ja-JP" altLang="en-US" dirty="0">
                <a:solidFill>
                  <a:schemeClr val="tx1"/>
                </a:solidFill>
              </a:rPr>
              <a:t>）によって価格が大幅に低下しその客単価の下落を防ぐための</a:t>
            </a:r>
            <a:r>
              <a:rPr lang="ja-JP" altLang="en-US" dirty="0" smtClean="0">
                <a:solidFill>
                  <a:schemeClr val="tx1"/>
                </a:solidFill>
              </a:rPr>
              <a:t>価値づくりに</a:t>
            </a:r>
            <a:r>
              <a:rPr lang="ja-JP" altLang="en-US" dirty="0">
                <a:solidFill>
                  <a:schemeClr val="tx1"/>
                </a:solidFill>
              </a:rPr>
              <a:t>突破口を見出そうとしはじめた。</a:t>
            </a:r>
            <a:endParaRPr lang="en-US" altLang="ja-JP" dirty="0">
              <a:solidFill>
                <a:schemeClr val="tx1"/>
              </a:solidFill>
            </a:endParaRPr>
          </a:p>
        </p:txBody>
      </p:sp>
      <p:sp>
        <p:nvSpPr>
          <p:cNvPr id="7" name="角丸四角形吹き出し 6"/>
          <p:cNvSpPr/>
          <p:nvPr/>
        </p:nvSpPr>
        <p:spPr>
          <a:xfrm>
            <a:off x="571417" y="1916832"/>
            <a:ext cx="1512168" cy="432048"/>
          </a:xfrm>
          <a:prstGeom prst="wedgeRoundRectCallout">
            <a:avLst>
              <a:gd name="adj1" fmla="val -676"/>
              <a:gd name="adj2" fmla="val 87191"/>
              <a:gd name="adj3" fmla="val 16667"/>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理由</a:t>
            </a:r>
            <a:endParaRPr kumimoji="1" lang="ja-JP" altLang="en-US" dirty="0">
              <a:solidFill>
                <a:schemeClr val="tx1"/>
              </a:solidFill>
            </a:endParaRPr>
          </a:p>
        </p:txBody>
      </p:sp>
      <p:sp>
        <p:nvSpPr>
          <p:cNvPr id="9" name="テキスト ボックス 8"/>
          <p:cNvSpPr txBox="1"/>
          <p:nvPr/>
        </p:nvSpPr>
        <p:spPr>
          <a:xfrm>
            <a:off x="2483768" y="6309320"/>
            <a:ext cx="5400600" cy="523220"/>
          </a:xfrm>
          <a:prstGeom prst="rect">
            <a:avLst/>
          </a:prstGeom>
          <a:noFill/>
        </p:spPr>
        <p:txBody>
          <a:bodyPr wrap="square" rtlCol="0">
            <a:spAutoFit/>
          </a:bodyPr>
          <a:lstStyle/>
          <a:p>
            <a:r>
              <a:rPr lang="en-US" altLang="ja-JP" sz="1400" dirty="0">
                <a:hlinkClick r:id="rId2"/>
              </a:rPr>
              <a:t>http://</a:t>
            </a:r>
            <a:r>
              <a:rPr lang="en-US" altLang="ja-JP" sz="1400" dirty="0" smtClean="0">
                <a:hlinkClick r:id="rId2"/>
              </a:rPr>
              <a:t>www.muguruma-ryuken.jp/kikouronbun-monokoto.htm</a:t>
            </a:r>
            <a:r>
              <a:rPr lang="ja-JP" altLang="en-US" sz="1400" dirty="0" smtClean="0"/>
              <a:t>　</a:t>
            </a:r>
            <a:endParaRPr lang="en-US" altLang="ja-JP" sz="1400" dirty="0" smtClean="0"/>
          </a:p>
          <a:p>
            <a:r>
              <a:rPr lang="ja-JP" altLang="en-US" sz="1400" dirty="0" smtClean="0"/>
              <a:t>六車流通研究所</a:t>
            </a:r>
            <a:endParaRPr kumimoji="1" lang="ja-JP" altLang="en-US" sz="1400" dirty="0"/>
          </a:p>
        </p:txBody>
      </p:sp>
      <p:sp>
        <p:nvSpPr>
          <p:cNvPr id="8" name="日付プレースホルダー 7"/>
          <p:cNvSpPr>
            <a:spLocks noGrp="1"/>
          </p:cNvSpPr>
          <p:nvPr>
            <p:ph type="dt" sz="half" idx="10"/>
          </p:nvPr>
        </p:nvSpPr>
        <p:spPr/>
        <p:txBody>
          <a:bodyPr/>
          <a:lstStyle/>
          <a:p>
            <a:fld id="{19E7FD4F-1F8D-4E3E-A21A-3A6AB5C8B8A8}" type="datetime1">
              <a:rPr kumimoji="1" lang="ja-JP" altLang="en-US" smtClean="0"/>
              <a:pPr/>
              <a:t>2014/12/18</a:t>
            </a:fld>
            <a:endParaRPr kumimoji="1" lang="ja-JP" altLang="en-US"/>
          </a:p>
        </p:txBody>
      </p:sp>
      <p:sp>
        <p:nvSpPr>
          <p:cNvPr id="10" name="スライド番号プレースホルダー 9"/>
          <p:cNvSpPr>
            <a:spLocks noGrp="1"/>
          </p:cNvSpPr>
          <p:nvPr>
            <p:ph type="sldNum" sz="quarter" idx="12"/>
          </p:nvPr>
        </p:nvSpPr>
        <p:spPr/>
        <p:txBody>
          <a:bodyPr/>
          <a:lstStyle/>
          <a:p>
            <a:fld id="{68691123-A5AB-4645-B0D7-55A7CED11FCE}" type="slidenum">
              <a:rPr kumimoji="1" lang="ja-JP" altLang="en-US" smtClean="0"/>
              <a:pPr/>
              <a:t>5</a:t>
            </a:fld>
            <a:endParaRPr kumimoji="1" lang="ja-JP" altLang="en-US"/>
          </a:p>
        </p:txBody>
      </p:sp>
    </p:spTree>
    <p:extLst>
      <p:ext uri="{BB962C8B-B14F-4D97-AF65-F5344CB8AC3E}">
        <p14:creationId xmlns:p14="http://schemas.microsoft.com/office/powerpoint/2010/main" val="11801532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0"/>
            <a:ext cx="8229600" cy="764704"/>
          </a:xfrm>
        </p:spPr>
        <p:txBody>
          <a:bodyPr/>
          <a:lstStyle/>
          <a:p>
            <a:r>
              <a:rPr kumimoji="1" lang="ja-JP" altLang="en-US" dirty="0" smtClean="0"/>
              <a:t>仮説③系</a:t>
            </a:r>
            <a:r>
              <a:rPr kumimoji="1" lang="en-US" altLang="ja-JP" dirty="0" smtClean="0"/>
              <a:t>1</a:t>
            </a:r>
            <a:r>
              <a:rPr kumimoji="1" lang="ja-JP" altLang="en-US" dirty="0" smtClean="0"/>
              <a:t>の検証</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200733816"/>
              </p:ext>
            </p:extLst>
          </p:nvPr>
        </p:nvGraphicFramePr>
        <p:xfrm>
          <a:off x="435357" y="2190177"/>
          <a:ext cx="6336705" cy="1224136"/>
        </p:xfrm>
        <a:graphic>
          <a:graphicData uri="http://schemas.openxmlformats.org/drawingml/2006/table">
            <a:tbl>
              <a:tblPr/>
              <a:tblGrid>
                <a:gridCol w="1772893"/>
                <a:gridCol w="741890"/>
                <a:gridCol w="830570"/>
                <a:gridCol w="864456"/>
                <a:gridCol w="1063448"/>
                <a:gridCol w="1063448"/>
              </a:tblGrid>
              <a:tr h="246405">
                <a:tc gridSpan="6">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グループ統計量</a:t>
                      </a:r>
                      <a:endParaRPr lang="ja-JP" sz="1050" kern="100" dirty="0">
                        <a:effectLst/>
                        <a:latin typeface="Century"/>
                        <a:ea typeface="ＭＳ 明朝"/>
                        <a:cs typeface="Times New Roman"/>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492809">
                <a:tc>
                  <a:txBody>
                    <a:bodyPr/>
                    <a:lstStyle/>
                    <a:p>
                      <a:pPr algn="l">
                        <a:spcAft>
                          <a:spcPts val="0"/>
                        </a:spcAft>
                      </a:pP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問７－２</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度数</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平均値</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標準偏差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dirty="0">
                          <a:solidFill>
                            <a:srgbClr val="000000"/>
                          </a:solidFill>
                          <a:effectLst/>
                          <a:latin typeface="ＭＳ ゴシック"/>
                          <a:ea typeface="ＭＳ 明朝"/>
                          <a:cs typeface="ＭＳ ゴシック"/>
                        </a:rPr>
                        <a:t>平均値の標準誤差</a:t>
                      </a:r>
                      <a:endParaRPr lang="ja-JP" sz="1050" kern="100" dirty="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46405">
                <a:tc rowSpan="2">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宝探しの演出・高揚得点</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-.9022140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.84205611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.37657894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238517">
                <a:tc vMerge="1">
                  <a:txBody>
                    <a:bodyPr/>
                    <a:lstStyle/>
                    <a:p>
                      <a:endParaRPr kumimoji="1" lang="ja-JP" altLang="en-US"/>
                    </a:p>
                  </a:txBody>
                  <a:tcPr/>
                </a:tc>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2</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97</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.0558071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.98941126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.10045949</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日付プレースホルダー 3"/>
          <p:cNvSpPr>
            <a:spLocks noGrp="1"/>
          </p:cNvSpPr>
          <p:nvPr>
            <p:ph type="dt" sz="half" idx="10"/>
          </p:nvPr>
        </p:nvSpPr>
        <p:spPr>
          <a:xfrm>
            <a:off x="309502" y="6382199"/>
            <a:ext cx="2133600" cy="365125"/>
          </a:xfrm>
        </p:spPr>
        <p:txBody>
          <a:bodyPr/>
          <a:lstStyle/>
          <a:p>
            <a:fld id="{8FF48F9B-4DDA-4F53-9D3A-97E325D883D0}" type="datetime1">
              <a:rPr kumimoji="1" lang="ja-JP" altLang="en-US" smtClean="0"/>
              <a:t>2014/12/18</a:t>
            </a:fld>
            <a:endParaRPr kumimoji="1" lang="ja-JP" altLang="en-US" dirty="0"/>
          </a:p>
        </p:txBody>
      </p:sp>
      <p:sp>
        <p:nvSpPr>
          <p:cNvPr id="5" name="スライド番号プレースホルダー 4"/>
          <p:cNvSpPr>
            <a:spLocks noGrp="1"/>
          </p:cNvSpPr>
          <p:nvPr>
            <p:ph type="sldNum" sz="quarter" idx="12"/>
          </p:nvPr>
        </p:nvSpPr>
        <p:spPr>
          <a:xfrm>
            <a:off x="6664409" y="6428097"/>
            <a:ext cx="2133600" cy="365125"/>
          </a:xfrm>
        </p:spPr>
        <p:txBody>
          <a:bodyPr/>
          <a:lstStyle/>
          <a:p>
            <a:fld id="{68691123-A5AB-4645-B0D7-55A7CED11FCE}" type="slidenum">
              <a:rPr kumimoji="1" lang="ja-JP" altLang="en-US" smtClean="0"/>
              <a:pPr/>
              <a:t>50</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1181010249"/>
              </p:ext>
            </p:extLst>
          </p:nvPr>
        </p:nvGraphicFramePr>
        <p:xfrm>
          <a:off x="395536" y="3501008"/>
          <a:ext cx="8640959" cy="2038814"/>
        </p:xfrm>
        <a:graphic>
          <a:graphicData uri="http://schemas.openxmlformats.org/drawingml/2006/table">
            <a:tbl>
              <a:tblPr/>
              <a:tblGrid>
                <a:gridCol w="1230517"/>
                <a:gridCol w="1230517"/>
                <a:gridCol w="738309"/>
                <a:gridCol w="738309"/>
                <a:gridCol w="514580"/>
                <a:gridCol w="737481"/>
                <a:gridCol w="737481"/>
                <a:gridCol w="699365"/>
                <a:gridCol w="699365"/>
                <a:gridCol w="683620"/>
                <a:gridCol w="631415"/>
              </a:tblGrid>
              <a:tr h="170469">
                <a:tc gridSpan="11">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独立サンプルの検定</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340938">
                <a:tc rowSpan="3" gridSpan="2">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3"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等分散性のための</a:t>
                      </a:r>
                      <a:r>
                        <a:rPr lang="en-US" sz="900" kern="0">
                          <a:solidFill>
                            <a:srgbClr val="000000"/>
                          </a:solidFill>
                          <a:effectLst/>
                          <a:latin typeface="ＭＳ ゴシック"/>
                          <a:ea typeface="ＭＳ 明朝"/>
                          <a:cs typeface="ＭＳ ゴシック"/>
                        </a:rPr>
                        <a:t> Levene </a:t>
                      </a:r>
                      <a:r>
                        <a:rPr lang="ja-JP" sz="900" kern="0">
                          <a:solidFill>
                            <a:srgbClr val="000000"/>
                          </a:solidFill>
                          <a:effectLst/>
                          <a:latin typeface="ＭＳ ゴシック"/>
                          <a:ea typeface="ＭＳ 明朝"/>
                          <a:cs typeface="ＭＳ ゴシック"/>
                        </a:rPr>
                        <a:t>の検定</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gridSpan="7">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2 </a:t>
                      </a:r>
                      <a:r>
                        <a:rPr lang="ja-JP" sz="900" kern="0">
                          <a:solidFill>
                            <a:srgbClr val="000000"/>
                          </a:solidFill>
                          <a:effectLst/>
                          <a:latin typeface="ＭＳ ゴシック"/>
                          <a:ea typeface="ＭＳ 明朝"/>
                          <a:cs typeface="ＭＳ ゴシック"/>
                        </a:rPr>
                        <a:t>つの母平均の差の検定</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70469">
                <a:tc gridSpan="2" vMerge="1">
                  <a:txBody>
                    <a:bodyPr/>
                    <a:lstStyle/>
                    <a:p>
                      <a:endParaRPr kumimoji="1" lang="ja-JP" altLang="en-US"/>
                    </a:p>
                  </a:txBody>
                  <a:tcPr/>
                </a:tc>
                <a:tc hMerge="1" vMerge="1">
                  <a:txBody>
                    <a:bodyPr/>
                    <a:lstStyle/>
                    <a:p>
                      <a:endParaRPr kumimoji="1" lang="ja-JP" altLang="en-US"/>
                    </a:p>
                  </a:txBody>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F</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df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有意確率</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両側</a:t>
                      </a:r>
                      <a:r>
                        <a:rPr lang="en-US" sz="900" kern="0">
                          <a:solidFill>
                            <a:srgbClr val="000000"/>
                          </a:solidFill>
                          <a:effectLst/>
                          <a:latin typeface="ＭＳ ゴシック"/>
                          <a:ea typeface="ＭＳ 明朝"/>
                          <a:cs typeface="ＭＳ ゴシック"/>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平均値の差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差の標準誤差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差の</a:t>
                      </a:r>
                      <a:r>
                        <a:rPr lang="en-US" sz="900" kern="0">
                          <a:solidFill>
                            <a:srgbClr val="000000"/>
                          </a:solidFill>
                          <a:effectLst/>
                          <a:latin typeface="ＭＳ ゴシック"/>
                          <a:ea typeface="ＭＳ 明朝"/>
                          <a:cs typeface="ＭＳ ゴシック"/>
                        </a:rPr>
                        <a:t> 95% </a:t>
                      </a:r>
                      <a:r>
                        <a:rPr lang="ja-JP" sz="900" kern="0">
                          <a:solidFill>
                            <a:srgbClr val="000000"/>
                          </a:solidFill>
                          <a:effectLst/>
                          <a:latin typeface="ＭＳ ゴシック"/>
                          <a:ea typeface="ＭＳ 明朝"/>
                          <a:cs typeface="ＭＳ ゴシック"/>
                        </a:rPr>
                        <a:t>信頼区間</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170469">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下限</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上限</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511407">
                <a:tc rowSpan="2">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宝探しの演出・高揚得点</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等分散が仮定されている</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1.687</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.197</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-2.123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.036</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-.95802103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.45123025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-1.85324900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-.06279306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511407">
                <a:tc vMerge="1">
                  <a:txBody>
                    <a:bodyPr/>
                    <a:lstStyle/>
                    <a:p>
                      <a:endParaRPr kumimoji="1" lang="ja-JP" altLang="en-US"/>
                    </a:p>
                  </a:txBody>
                  <a:tcPr/>
                </a:tc>
                <a:tc>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等分散が仮定されていない</a:t>
                      </a:r>
                      <a:endParaRPr lang="ja-JP" sz="1050" kern="100" dirty="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dirty="0">
                          <a:effectLst/>
                          <a:latin typeface="Times New Roman"/>
                          <a:ea typeface="ＭＳ 明朝"/>
                          <a:cs typeface="Times New Roman"/>
                        </a:rPr>
                        <a:t> </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-2.458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4.589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.062</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-.95802103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.38974839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-1.98752999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.07148792</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8" name="正方形/長方形 7"/>
          <p:cNvSpPr/>
          <p:nvPr/>
        </p:nvSpPr>
        <p:spPr>
          <a:xfrm>
            <a:off x="435357" y="1064761"/>
            <a:ext cx="6262567" cy="75608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rPr>
              <a:t>問</a:t>
            </a:r>
            <a:r>
              <a:rPr lang="en-US" altLang="ja-JP" sz="1400" dirty="0" smtClean="0">
                <a:solidFill>
                  <a:schemeClr val="tx1"/>
                </a:solidFill>
              </a:rPr>
              <a:t>7</a:t>
            </a:r>
            <a:r>
              <a:rPr lang="ja-JP" altLang="en-US" sz="1400" dirty="0" smtClean="0">
                <a:solidFill>
                  <a:schemeClr val="tx1"/>
                </a:solidFill>
              </a:rPr>
              <a:t>－</a:t>
            </a:r>
            <a:r>
              <a:rPr lang="en-US" altLang="ja-JP" sz="1400" dirty="0" smtClean="0">
                <a:solidFill>
                  <a:schemeClr val="tx1"/>
                </a:solidFill>
              </a:rPr>
              <a:t>2</a:t>
            </a:r>
            <a:r>
              <a:rPr lang="ja-JP" altLang="en-US" sz="1400" dirty="0" err="1" smtClean="0">
                <a:solidFill>
                  <a:schemeClr val="tx1"/>
                </a:solidFill>
              </a:rPr>
              <a:t>．</a:t>
            </a:r>
            <a:r>
              <a:rPr lang="ja-JP" altLang="en-US" sz="1400" dirty="0" smtClean="0">
                <a:solidFill>
                  <a:schemeClr val="tx1"/>
                </a:solidFill>
              </a:rPr>
              <a:t>あなたはこの写真を見て、多くの商品が並んでいると</a:t>
            </a:r>
            <a:r>
              <a:rPr lang="ja-JP" altLang="en-US" sz="1400" dirty="0">
                <a:solidFill>
                  <a:schemeClr val="tx1"/>
                </a:solidFill>
              </a:rPr>
              <a:t>思いましたか？</a:t>
            </a:r>
          </a:p>
          <a:p>
            <a:pPr algn="ctr"/>
            <a:r>
              <a:rPr lang="ja-JP" altLang="en-US" sz="1400" dirty="0">
                <a:solidFill>
                  <a:schemeClr val="tx1"/>
                </a:solidFill>
              </a:rPr>
              <a:t>１．はい　　　　　　　２．いいえ</a:t>
            </a:r>
          </a:p>
        </p:txBody>
      </p:sp>
      <p:sp>
        <p:nvSpPr>
          <p:cNvPr id="11" name="テキスト ボックス 10"/>
          <p:cNvSpPr txBox="1"/>
          <p:nvPr/>
        </p:nvSpPr>
        <p:spPr>
          <a:xfrm>
            <a:off x="1376302" y="638947"/>
            <a:ext cx="4657044" cy="400110"/>
          </a:xfrm>
          <a:prstGeom prst="rect">
            <a:avLst/>
          </a:prstGeom>
          <a:noFill/>
        </p:spPr>
        <p:txBody>
          <a:bodyPr wrap="none" rtlCol="0">
            <a:spAutoFit/>
          </a:bodyPr>
          <a:lstStyle/>
          <a:p>
            <a:r>
              <a:rPr kumimoji="1" lang="ja-JP" altLang="en-US" sz="2000" dirty="0" smtClean="0"/>
              <a:t>宝探しの演出による高揚感の獲得の検証</a:t>
            </a:r>
            <a:endParaRPr kumimoji="1" lang="ja-JP" altLang="en-US" sz="2000" dirty="0"/>
          </a:p>
        </p:txBody>
      </p:sp>
      <p:sp>
        <p:nvSpPr>
          <p:cNvPr id="12" name="テキスト ボックス 11"/>
          <p:cNvSpPr txBox="1"/>
          <p:nvPr/>
        </p:nvSpPr>
        <p:spPr>
          <a:xfrm>
            <a:off x="435357" y="1820845"/>
            <a:ext cx="6904110" cy="369332"/>
          </a:xfrm>
          <a:prstGeom prst="rect">
            <a:avLst/>
          </a:prstGeom>
          <a:noFill/>
        </p:spPr>
        <p:txBody>
          <a:bodyPr wrap="square" rtlCol="0">
            <a:spAutoFit/>
          </a:bodyPr>
          <a:lstStyle/>
          <a:p>
            <a:pPr lvl="0"/>
            <a:r>
              <a:rPr lang="ja-JP" altLang="en-US" dirty="0">
                <a:solidFill>
                  <a:prstClr val="black"/>
                </a:solidFill>
              </a:rPr>
              <a:t>→これと予備分析でまとめた高揚主成分で</a:t>
            </a:r>
            <a:r>
              <a:rPr lang="ja-JP" altLang="en-US" u="sng" dirty="0">
                <a:solidFill>
                  <a:prstClr val="black"/>
                </a:solidFill>
              </a:rPr>
              <a:t>対応のない</a:t>
            </a:r>
            <a:r>
              <a:rPr lang="ja-JP" altLang="en-US" u="sng" dirty="0" err="1">
                <a:solidFill>
                  <a:prstClr val="black"/>
                </a:solidFill>
              </a:rPr>
              <a:t>ｔ</a:t>
            </a:r>
            <a:r>
              <a:rPr lang="ja-JP" altLang="en-US" u="sng" dirty="0">
                <a:solidFill>
                  <a:prstClr val="black"/>
                </a:solidFill>
              </a:rPr>
              <a:t>検定を実施</a:t>
            </a:r>
          </a:p>
        </p:txBody>
      </p:sp>
      <p:sp>
        <p:nvSpPr>
          <p:cNvPr id="14" name="正方形/長方形 13"/>
          <p:cNvSpPr/>
          <p:nvPr/>
        </p:nvSpPr>
        <p:spPr>
          <a:xfrm>
            <a:off x="322759" y="5952127"/>
            <a:ext cx="7129305" cy="85949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r>
              <a:rPr lang="ja-JP" altLang="en-US" u="sng" dirty="0" smtClean="0">
                <a:solidFill>
                  <a:schemeClr val="tx1"/>
                </a:solidFill>
              </a:rPr>
              <a:t>仮説③系１</a:t>
            </a:r>
            <a:endParaRPr lang="en-US" altLang="ja-JP" u="sng" dirty="0" smtClean="0">
              <a:solidFill>
                <a:schemeClr val="tx1"/>
              </a:solidFill>
            </a:endParaRPr>
          </a:p>
          <a:p>
            <a:pPr algn="ctr"/>
            <a:r>
              <a:rPr lang="ja-JP" altLang="en-US" dirty="0">
                <a:solidFill>
                  <a:prstClr val="black"/>
                </a:solidFill>
              </a:rPr>
              <a:t>宝探しのように店内の多くの商品の中から消費者が探索できる</a:t>
            </a:r>
            <a:r>
              <a:rPr lang="ja-JP" altLang="en-US" dirty="0" smtClean="0">
                <a:solidFill>
                  <a:schemeClr val="tx1"/>
                </a:solidFill>
              </a:rPr>
              <a:t>店舗</a:t>
            </a:r>
            <a:r>
              <a:rPr lang="ja-JP" altLang="en-US" dirty="0">
                <a:solidFill>
                  <a:schemeClr val="tx1"/>
                </a:solidFill>
              </a:rPr>
              <a:t>演出は消費者に高揚感を与える</a:t>
            </a:r>
            <a:endParaRPr lang="en-US" altLang="ja-JP" dirty="0">
              <a:solidFill>
                <a:schemeClr val="tx1"/>
              </a:solidFill>
            </a:endParaRPr>
          </a:p>
          <a:p>
            <a:pPr algn="ctr"/>
            <a:endParaRPr lang="en-US" altLang="ja-JP" u="sng" dirty="0" smtClean="0">
              <a:solidFill>
                <a:schemeClr val="tx1"/>
              </a:solidFill>
            </a:endParaRPr>
          </a:p>
        </p:txBody>
      </p:sp>
      <p:sp>
        <p:nvSpPr>
          <p:cNvPr id="15" name="円形吹き出し 14"/>
          <p:cNvSpPr/>
          <p:nvPr/>
        </p:nvSpPr>
        <p:spPr>
          <a:xfrm>
            <a:off x="6742314" y="535859"/>
            <a:ext cx="2401686" cy="1259282"/>
          </a:xfrm>
          <a:prstGeom prst="wedgeEllipseCallout">
            <a:avLst>
              <a:gd name="adj1" fmla="val -45422"/>
              <a:gd name="adj2" fmla="val 54936"/>
            </a:avLst>
          </a:prstGeom>
          <a:solidFill>
            <a:schemeClr val="accent3">
              <a:lumMod val="40000"/>
              <a:lumOff val="60000"/>
            </a:schemeClr>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a:t>
            </a:r>
            <a:r>
              <a:rPr lang="ja-JP" altLang="en-US" sz="1200" dirty="0">
                <a:solidFill>
                  <a:schemeClr val="tx1"/>
                </a:solidFill>
              </a:rPr>
              <a:t>１．はい（企業の</a:t>
            </a:r>
            <a:r>
              <a:rPr lang="ja-JP" altLang="en-US" sz="1200" dirty="0" smtClean="0">
                <a:solidFill>
                  <a:schemeClr val="tx1"/>
                </a:solidFill>
              </a:rPr>
              <a:t>演出に</a:t>
            </a:r>
            <a:r>
              <a:rPr lang="ja-JP" altLang="en-US" sz="1200" dirty="0">
                <a:solidFill>
                  <a:schemeClr val="tx1"/>
                </a:solidFill>
              </a:rPr>
              <a:t>対し、認知している）」と答えた人のほう</a:t>
            </a:r>
            <a:r>
              <a:rPr lang="ja-JP" altLang="en-US" sz="1200" dirty="0" smtClean="0">
                <a:solidFill>
                  <a:schemeClr val="tx1"/>
                </a:solidFill>
              </a:rPr>
              <a:t>がより</a:t>
            </a:r>
            <a:r>
              <a:rPr lang="ja-JP" altLang="en-US" sz="1200" dirty="0">
                <a:solidFill>
                  <a:schemeClr val="tx1"/>
                </a:solidFill>
              </a:rPr>
              <a:t>高揚感を得ていることがわかればよい！</a:t>
            </a:r>
          </a:p>
        </p:txBody>
      </p:sp>
      <p:sp>
        <p:nvSpPr>
          <p:cNvPr id="16" name="テキスト ボックス 15"/>
          <p:cNvSpPr txBox="1"/>
          <p:nvPr/>
        </p:nvSpPr>
        <p:spPr>
          <a:xfrm>
            <a:off x="435357" y="5582795"/>
            <a:ext cx="2441694" cy="369332"/>
          </a:xfrm>
          <a:prstGeom prst="rect">
            <a:avLst/>
          </a:prstGeom>
          <a:noFill/>
        </p:spPr>
        <p:txBody>
          <a:bodyPr wrap="none" rtlCol="0">
            <a:spAutoFit/>
          </a:bodyPr>
          <a:lstStyle/>
          <a:p>
            <a:r>
              <a:rPr lang="ja-JP" altLang="en-US" dirty="0"/>
              <a:t>有意</a:t>
            </a:r>
            <a:r>
              <a:rPr lang="ja-JP" altLang="en-US" dirty="0" smtClean="0"/>
              <a:t>確率</a:t>
            </a:r>
            <a:r>
              <a:rPr lang="en-US" altLang="ja-JP" dirty="0" smtClean="0"/>
              <a:t>0.036</a:t>
            </a:r>
            <a:r>
              <a:rPr lang="ja-JP" altLang="en-US" dirty="0" smtClean="0"/>
              <a:t>・・・有意</a:t>
            </a:r>
            <a:endParaRPr kumimoji="1" lang="ja-JP" altLang="en-US" sz="1600" dirty="0"/>
          </a:p>
        </p:txBody>
      </p:sp>
      <p:sp>
        <p:nvSpPr>
          <p:cNvPr id="18" name="雲 17"/>
          <p:cNvSpPr/>
          <p:nvPr/>
        </p:nvSpPr>
        <p:spPr>
          <a:xfrm>
            <a:off x="7209088" y="5670195"/>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9" name="星 5 18"/>
          <p:cNvSpPr/>
          <p:nvPr/>
        </p:nvSpPr>
        <p:spPr>
          <a:xfrm>
            <a:off x="8213222" y="5520079"/>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5868144" y="4653136"/>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742744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仮説③系</a:t>
            </a:r>
            <a:r>
              <a:rPr lang="en-US" altLang="ja-JP" dirty="0"/>
              <a:t>2</a:t>
            </a:r>
            <a:r>
              <a:rPr lang="ja-JP" altLang="en-US" dirty="0" smtClean="0"/>
              <a:t>の検証</a:t>
            </a:r>
            <a:endParaRPr lang="ja-JP" altLang="en-US" dirty="0"/>
          </a:p>
        </p:txBody>
      </p:sp>
      <p:sp>
        <p:nvSpPr>
          <p:cNvPr id="3" name="コンテンツ プレースホルダー 2"/>
          <p:cNvSpPr>
            <a:spLocks noGrp="1"/>
          </p:cNvSpPr>
          <p:nvPr>
            <p:ph idx="1"/>
          </p:nvPr>
        </p:nvSpPr>
        <p:spPr>
          <a:xfrm>
            <a:off x="518864" y="1600200"/>
            <a:ext cx="8229600" cy="4525963"/>
          </a:xfrm>
        </p:spPr>
        <p:txBody>
          <a:bodyPr/>
          <a:lstStyle/>
          <a:p>
            <a:r>
              <a:rPr lang="ja-JP" altLang="en-US" sz="2400" dirty="0"/>
              <a:t>予備</a:t>
            </a:r>
            <a:r>
              <a:rPr lang="ja-JP" altLang="en-US" sz="2400" dirty="0" smtClean="0"/>
              <a:t>分析として価値主成分を抽出</a:t>
            </a:r>
            <a:endParaRPr lang="en-US" altLang="ja-JP" sz="2400" dirty="0" smtClean="0"/>
          </a:p>
          <a:p>
            <a:endParaRPr lang="en-US" altLang="ja-JP" dirty="0" smtClean="0"/>
          </a:p>
          <a:p>
            <a:endParaRPr lang="en-US" altLang="ja-JP" dirty="0" smtClean="0"/>
          </a:p>
          <a:p>
            <a:endParaRPr lang="ja-JP" altLang="en-US" dirty="0"/>
          </a:p>
        </p:txBody>
      </p:sp>
      <p:sp>
        <p:nvSpPr>
          <p:cNvPr id="4" name="日付プレースホルダー 3"/>
          <p:cNvSpPr>
            <a:spLocks noGrp="1"/>
          </p:cNvSpPr>
          <p:nvPr>
            <p:ph type="dt" sz="half" idx="10"/>
          </p:nvPr>
        </p:nvSpPr>
        <p:spPr/>
        <p:txBody>
          <a:bodyPr/>
          <a:lstStyle/>
          <a:p>
            <a:fld id="{47840527-63CB-4A4F-AD99-E2D36DDE6FEF}" type="datetime1">
              <a:rPr lang="ja-JP" altLang="en-US" smtClean="0">
                <a:solidFill>
                  <a:prstClr val="black">
                    <a:tint val="75000"/>
                  </a:prstClr>
                </a:solidFill>
              </a:rPr>
              <a:pPr/>
              <a:t>2014/12/18</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68691123-A5AB-4645-B0D7-55A7CED11FCE}" type="slidenum">
              <a:rPr lang="ja-JP" altLang="en-US" smtClean="0">
                <a:solidFill>
                  <a:prstClr val="black">
                    <a:tint val="75000"/>
                  </a:prstClr>
                </a:solidFill>
              </a:rPr>
              <a:pPr/>
              <a:t>51</a:t>
            </a:fld>
            <a:endParaRPr lang="ja-JP" altLang="en-US">
              <a:solidFill>
                <a:prstClr val="black">
                  <a:tint val="75000"/>
                </a:prstClr>
              </a:solidFill>
            </a:endParaRPr>
          </a:p>
        </p:txBody>
      </p:sp>
      <p:sp>
        <p:nvSpPr>
          <p:cNvPr id="9" name="角丸四角形吹き出し 8"/>
          <p:cNvSpPr/>
          <p:nvPr/>
        </p:nvSpPr>
        <p:spPr>
          <a:xfrm>
            <a:off x="971600" y="5328531"/>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prstClr val="black"/>
                </a:solidFill>
              </a:rPr>
              <a:t>すべての値が</a:t>
            </a:r>
            <a:r>
              <a:rPr lang="en-US" altLang="ja-JP" sz="1000" dirty="0">
                <a:solidFill>
                  <a:prstClr val="black"/>
                </a:solidFill>
              </a:rPr>
              <a:t>0.5</a:t>
            </a:r>
            <a:r>
              <a:rPr lang="ja-JP" altLang="en-US" sz="1000" dirty="0">
                <a:solidFill>
                  <a:prstClr val="black"/>
                </a:solidFill>
              </a:rPr>
              <a:t>以上</a:t>
            </a:r>
          </a:p>
        </p:txBody>
      </p:sp>
      <p:sp>
        <p:nvSpPr>
          <p:cNvPr id="18" name="正方形/長方形 17"/>
          <p:cNvSpPr/>
          <p:nvPr/>
        </p:nvSpPr>
        <p:spPr>
          <a:xfrm>
            <a:off x="539552" y="2060848"/>
            <a:ext cx="7128792" cy="1296144"/>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prstClr val="black"/>
                </a:solidFill>
              </a:rPr>
              <a:t>　</a:t>
            </a:r>
          </a:p>
        </p:txBody>
      </p:sp>
      <p:sp>
        <p:nvSpPr>
          <p:cNvPr id="20" name="テキスト ボックス 19"/>
          <p:cNvSpPr txBox="1"/>
          <p:nvPr/>
        </p:nvSpPr>
        <p:spPr>
          <a:xfrm>
            <a:off x="4877706" y="3429000"/>
            <a:ext cx="2952328" cy="461665"/>
          </a:xfrm>
          <a:prstGeom prst="rect">
            <a:avLst/>
          </a:prstGeom>
          <a:noFill/>
        </p:spPr>
        <p:txBody>
          <a:bodyPr wrap="square" rtlCol="0">
            <a:spAutoFit/>
          </a:bodyPr>
          <a:lstStyle/>
          <a:p>
            <a:r>
              <a:rPr lang="ja-JP" altLang="en-US" sz="2400" dirty="0">
                <a:solidFill>
                  <a:prstClr val="black"/>
                </a:solidFill>
              </a:rPr>
              <a:t>→</a:t>
            </a:r>
            <a:r>
              <a:rPr lang="ja-JP" altLang="en-US" sz="2400" u="sng" dirty="0">
                <a:solidFill>
                  <a:prstClr val="black"/>
                </a:solidFill>
              </a:rPr>
              <a:t>主成分分析を実施</a:t>
            </a:r>
          </a:p>
        </p:txBody>
      </p:sp>
      <p:sp>
        <p:nvSpPr>
          <p:cNvPr id="21" name="1 つの角を丸めた四角形 20"/>
          <p:cNvSpPr/>
          <p:nvPr/>
        </p:nvSpPr>
        <p:spPr>
          <a:xfrm>
            <a:off x="2843808" y="5786833"/>
            <a:ext cx="5472608" cy="720080"/>
          </a:xfrm>
          <a:prstGeom prst="snipRoundRect">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prstClr val="black"/>
                </a:solidFill>
              </a:rPr>
              <a:t>価値（感動、共感）主成分が抽出される</a:t>
            </a:r>
          </a:p>
        </p:txBody>
      </p:sp>
      <p:sp>
        <p:nvSpPr>
          <p:cNvPr id="22" name="右矢印 21"/>
          <p:cNvSpPr/>
          <p:nvPr/>
        </p:nvSpPr>
        <p:spPr>
          <a:xfrm>
            <a:off x="1979712" y="5949278"/>
            <a:ext cx="648072" cy="557633"/>
          </a:xfrm>
          <a:prstGeom prst="rightArrow">
            <a:avLst/>
          </a:prstGeom>
          <a:solidFill>
            <a:srgbClr val="FFCC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角丸四角形吹き出し 10"/>
          <p:cNvSpPr/>
          <p:nvPr/>
        </p:nvSpPr>
        <p:spPr>
          <a:xfrm>
            <a:off x="3792190" y="5328531"/>
            <a:ext cx="1728192" cy="360040"/>
          </a:xfrm>
          <a:prstGeom prst="wedgeRoundRectCallout">
            <a:avLst>
              <a:gd name="adj1" fmla="val -44733"/>
              <a:gd name="adj2" fmla="val -151735"/>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prstClr val="black"/>
                </a:solidFill>
              </a:rPr>
              <a:t>抽出された成分は</a:t>
            </a:r>
            <a:r>
              <a:rPr lang="en-US" altLang="ja-JP" sz="1000" dirty="0">
                <a:solidFill>
                  <a:prstClr val="black"/>
                </a:solidFill>
              </a:rPr>
              <a:t>1</a:t>
            </a:r>
            <a:r>
              <a:rPr lang="ja-JP" altLang="en-US" sz="1000" dirty="0">
                <a:solidFill>
                  <a:prstClr val="black"/>
                </a:solidFill>
              </a:rPr>
              <a:t>つ</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060849"/>
            <a:ext cx="6840760" cy="1296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表 5"/>
          <p:cNvGraphicFramePr>
            <a:graphicFrameLocks noGrp="1"/>
          </p:cNvGraphicFramePr>
          <p:nvPr>
            <p:extLst>
              <p:ext uri="{D42A27DB-BD31-4B8C-83A1-F6EECF244321}">
                <p14:modId xmlns:p14="http://schemas.microsoft.com/office/powerpoint/2010/main" val="1781063931"/>
              </p:ext>
            </p:extLst>
          </p:nvPr>
        </p:nvGraphicFramePr>
        <p:xfrm>
          <a:off x="179512" y="4077072"/>
          <a:ext cx="2314575" cy="1016000"/>
        </p:xfrm>
        <a:graphic>
          <a:graphicData uri="http://schemas.openxmlformats.org/drawingml/2006/table">
            <a:tbl>
              <a:tblPr/>
              <a:tblGrid>
                <a:gridCol w="888705"/>
                <a:gridCol w="654133"/>
                <a:gridCol w="771737"/>
              </a:tblGrid>
              <a:tr h="0">
                <a:tc gridSpan="3">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共通性</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初期</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因子抽出後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感動</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.810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共感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.810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3">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因子抽出法</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458818376"/>
              </p:ext>
            </p:extLst>
          </p:nvPr>
        </p:nvGraphicFramePr>
        <p:xfrm>
          <a:off x="2673538" y="3861048"/>
          <a:ext cx="4429124" cy="1270496"/>
        </p:xfrm>
        <a:graphic>
          <a:graphicData uri="http://schemas.openxmlformats.org/drawingml/2006/table">
            <a:tbl>
              <a:tblPr/>
              <a:tblGrid>
                <a:gridCol w="622024"/>
                <a:gridCol w="640763"/>
                <a:gridCol w="640763"/>
                <a:gridCol w="622024"/>
                <a:gridCol w="640763"/>
                <a:gridCol w="640763"/>
                <a:gridCol w="622024"/>
              </a:tblGrid>
              <a:tr h="0">
                <a:tc gridSpan="7">
                  <a:txBody>
                    <a:bodyPr/>
                    <a:lstStyle/>
                    <a:p>
                      <a:pPr marL="38100" marR="38100" algn="ctr">
                        <a:lnSpc>
                          <a:spcPts val="1600"/>
                        </a:lnSpc>
                        <a:spcAft>
                          <a:spcPts val="0"/>
                        </a:spcAft>
                      </a:pPr>
                      <a:r>
                        <a:rPr lang="ja-JP" sz="900" b="1" kern="0">
                          <a:solidFill>
                            <a:srgbClr val="000000"/>
                          </a:solidFill>
                          <a:effectLst/>
                          <a:latin typeface="ＭＳ ゴシック"/>
                          <a:ea typeface="ＭＳ 明朝"/>
                          <a:cs typeface="ＭＳ ゴシック"/>
                        </a:rPr>
                        <a:t>説明された分散の合計</a:t>
                      </a:r>
                      <a:endParaRPr lang="ja-JP" sz="1050" kern="10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3">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初期の固有値</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3">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抽出後の負荷量平方和</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r>
              <a:tr h="0">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分散の</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累積</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分散の</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累積</a:t>
                      </a:r>
                      <a:r>
                        <a:rPr lang="en-US" sz="900" kern="0">
                          <a:solidFill>
                            <a:srgbClr val="000000"/>
                          </a:solidFill>
                          <a:effectLst/>
                          <a:latin typeface="ＭＳ ゴシック"/>
                          <a:ea typeface="ＭＳ 明朝"/>
                          <a:cs typeface="ＭＳ ゴシック"/>
                        </a:rPr>
                        <a:t> %</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54496">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1.619</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80.955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80.955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1.619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ＭＳ ゴシック"/>
                          <a:ea typeface="ＭＳ 明朝"/>
                          <a:cs typeface="ＭＳ ゴシック"/>
                        </a:rPr>
                        <a:t>80.955</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80.955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2</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.381</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19.045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dirty="0">
                          <a:effectLst/>
                          <a:latin typeface="Times New Roman"/>
                          <a:ea typeface="ＭＳ 明朝"/>
                          <a:cs typeface="Times New Roman"/>
                        </a:rPr>
                        <a:t> </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7">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因子抽出法</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主成分分析</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1049484575"/>
              </p:ext>
            </p:extLst>
          </p:nvPr>
        </p:nvGraphicFramePr>
        <p:xfrm>
          <a:off x="7236296" y="3882951"/>
          <a:ext cx="1543050" cy="1625600"/>
        </p:xfrm>
        <a:graphic>
          <a:graphicData uri="http://schemas.openxmlformats.org/drawingml/2006/table">
            <a:tbl>
              <a:tblPr/>
              <a:tblGrid>
                <a:gridCol w="888827"/>
                <a:gridCol w="654223"/>
              </a:tblGrid>
              <a:tr h="0">
                <a:tc gridSpan="2">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成分行列</a:t>
                      </a:r>
                      <a:r>
                        <a:rPr lang="en-US" sz="900" b="1" kern="0" baseline="30000" dirty="0">
                          <a:solidFill>
                            <a:srgbClr val="000000"/>
                          </a:solidFill>
                          <a:effectLst/>
                          <a:latin typeface="ＭＳ ゴシック"/>
                          <a:ea typeface="ＭＳ 明朝"/>
                          <a:cs typeface="ＭＳ ゴシック"/>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rowSpan="2">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成分</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感動</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共感</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.900</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因子抽出法</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主成分分析</a:t>
                      </a:r>
                      <a:endParaRPr lang="ja-JP" sz="1050" kern="10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r>
              <a:tr h="0">
                <a:tc gridSpan="2">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a. 1 </a:t>
                      </a:r>
                      <a:r>
                        <a:rPr lang="ja-JP" sz="900" kern="0" dirty="0">
                          <a:solidFill>
                            <a:srgbClr val="000000"/>
                          </a:solidFill>
                          <a:effectLst/>
                          <a:latin typeface="ＭＳ ゴシック"/>
                          <a:ea typeface="ＭＳ 明朝"/>
                          <a:cs typeface="ＭＳ ゴシック"/>
                        </a:rPr>
                        <a:t>個の成分が抽出されました</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r>
            </a:tbl>
          </a:graphicData>
        </a:graphic>
      </p:graphicFrame>
      <p:sp>
        <p:nvSpPr>
          <p:cNvPr id="16" name="円/楕円 15"/>
          <p:cNvSpPr/>
          <p:nvPr/>
        </p:nvSpPr>
        <p:spPr>
          <a:xfrm>
            <a:off x="2571837" y="4509120"/>
            <a:ext cx="4520443"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2188504" y="4445496"/>
            <a:ext cx="383333" cy="4956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61339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468389" y="2276872"/>
            <a:ext cx="8136255" cy="576065"/>
          </a:xfrm>
          <a:prstGeom prst="rect">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仮説③系２の検証</a:t>
            </a:r>
            <a:endParaRPr kumimoji="1" lang="ja-JP" altLang="en-US" dirty="0"/>
          </a:p>
        </p:txBody>
      </p:sp>
      <p:sp>
        <p:nvSpPr>
          <p:cNvPr id="3" name="コンテンツ プレースホルダー 2"/>
          <p:cNvSpPr>
            <a:spLocks noGrp="1"/>
          </p:cNvSpPr>
          <p:nvPr>
            <p:ph idx="1"/>
          </p:nvPr>
        </p:nvSpPr>
        <p:spPr>
          <a:xfrm>
            <a:off x="468389" y="1556792"/>
            <a:ext cx="8229600" cy="1368151"/>
          </a:xfrm>
        </p:spPr>
        <p:txBody>
          <a:bodyPr>
            <a:normAutofit fontScale="92500" lnSpcReduction="10000"/>
          </a:bodyPr>
          <a:lstStyle/>
          <a:p>
            <a:pPr marL="0" indent="0">
              <a:buNone/>
            </a:pPr>
            <a:r>
              <a:rPr kumimoji="1" lang="ja-JP" altLang="en-US" sz="2300" dirty="0" smtClean="0"/>
              <a:t>・</a:t>
            </a:r>
            <a:r>
              <a:rPr kumimoji="1" lang="ja-JP" altLang="en-US" sz="2800" u="sng" dirty="0" smtClean="0"/>
              <a:t>仮説③系２</a:t>
            </a:r>
            <a:endParaRPr kumimoji="1" lang="en-US" altLang="ja-JP" sz="2800" u="sng" dirty="0" smtClean="0"/>
          </a:p>
          <a:p>
            <a:pPr marL="0" indent="0">
              <a:buNone/>
            </a:pPr>
            <a:endParaRPr kumimoji="1" lang="en-US" altLang="ja-JP" sz="2100" u="sng" dirty="0" smtClean="0"/>
          </a:p>
          <a:p>
            <a:pPr marL="0" indent="0">
              <a:buNone/>
            </a:pPr>
            <a:r>
              <a:rPr lang="ja-JP" altLang="en-US" sz="2100" dirty="0"/>
              <a:t>宝探しのように店内の多くの商品の中</a:t>
            </a:r>
            <a:r>
              <a:rPr lang="ja-JP" altLang="en-US" sz="2100" dirty="0" smtClean="0"/>
              <a:t>から消費者</a:t>
            </a:r>
            <a:r>
              <a:rPr lang="ja-JP" altLang="en-US" sz="2100" dirty="0"/>
              <a:t>が探索できる演出</a:t>
            </a:r>
            <a:r>
              <a:rPr lang="ja-JP" altLang="en-US" sz="2100" dirty="0" smtClean="0"/>
              <a:t>によって生成された高揚感が価値の形成に影響を与えている</a:t>
            </a:r>
            <a:r>
              <a:rPr lang="ja-JP" altLang="en-US" sz="2100" dirty="0"/>
              <a:t>か</a:t>
            </a:r>
            <a:r>
              <a:rPr lang="ja-JP" altLang="en-US" sz="2100" dirty="0" smtClean="0"/>
              <a:t>の検証</a:t>
            </a:r>
            <a:endParaRPr lang="en-US" altLang="ja-JP" sz="2100" dirty="0" smtClean="0"/>
          </a:p>
          <a:p>
            <a:pPr marL="0" indent="0">
              <a:buNone/>
            </a:pPr>
            <a:endParaRPr kumimoji="1" lang="en-US" altLang="ja-JP" sz="2400" dirty="0"/>
          </a:p>
        </p:txBody>
      </p:sp>
      <p:sp>
        <p:nvSpPr>
          <p:cNvPr id="4" name="日付プレースホルダー 3"/>
          <p:cNvSpPr>
            <a:spLocks noGrp="1"/>
          </p:cNvSpPr>
          <p:nvPr>
            <p:ph type="dt" sz="half" idx="10"/>
          </p:nvPr>
        </p:nvSpPr>
        <p:spPr/>
        <p:txBody>
          <a:bodyPr/>
          <a:lstStyle/>
          <a:p>
            <a:fld id="{B72776B9-5C23-4842-8D44-4B3F7D0832F6}"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52</a:t>
            </a:fld>
            <a:endParaRPr kumimoji="1" lang="ja-JP" altLang="en-US"/>
          </a:p>
        </p:txBody>
      </p:sp>
      <p:sp>
        <p:nvSpPr>
          <p:cNvPr id="11" name="正方形/長方形 10"/>
          <p:cNvSpPr/>
          <p:nvPr/>
        </p:nvSpPr>
        <p:spPr>
          <a:xfrm>
            <a:off x="468389" y="3038474"/>
            <a:ext cx="7992888" cy="2550765"/>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問</a:t>
            </a:r>
            <a:r>
              <a:rPr lang="en-US" altLang="ja-JP" dirty="0">
                <a:solidFill>
                  <a:schemeClr val="tx1"/>
                </a:solidFill>
              </a:rPr>
              <a:t>7</a:t>
            </a:r>
            <a:r>
              <a:rPr lang="ja-JP" altLang="en-US" dirty="0" smtClean="0">
                <a:solidFill>
                  <a:schemeClr val="tx1"/>
                </a:solidFill>
              </a:rPr>
              <a:t>－１－２　この写真の売り場で、どちらに近い印象を受けましたか</a:t>
            </a:r>
            <a:endParaRPr lang="en-US" altLang="ja-JP" dirty="0" smtClean="0">
              <a:solidFill>
                <a:schemeClr val="tx1"/>
              </a:solidFill>
            </a:endParaRPr>
          </a:p>
          <a:p>
            <a:r>
              <a:rPr lang="ja-JP" altLang="en-US" dirty="0" smtClean="0">
                <a:solidFill>
                  <a:schemeClr val="tx1"/>
                </a:solidFill>
              </a:rPr>
              <a:t>　　　　　　　　　　　　　　　良い</a:t>
            </a:r>
            <a:r>
              <a:rPr lang="ja-JP" altLang="en-US" dirty="0">
                <a:solidFill>
                  <a:schemeClr val="tx1"/>
                </a:solidFill>
              </a:rPr>
              <a:t>　 </a:t>
            </a:r>
            <a:r>
              <a:rPr lang="en-US" altLang="ja-JP" dirty="0">
                <a:solidFill>
                  <a:schemeClr val="tx1"/>
                </a:solidFill>
              </a:rPr>
              <a:t>1―――2―――3―――4 </a:t>
            </a:r>
            <a:r>
              <a:rPr lang="ja-JP" altLang="en-US" dirty="0" smtClean="0">
                <a:solidFill>
                  <a:schemeClr val="tx1"/>
                </a:solidFill>
              </a:rPr>
              <a:t>　悪い</a:t>
            </a:r>
            <a:endParaRPr lang="en-US" altLang="ja-JP" dirty="0" smtClean="0">
              <a:solidFill>
                <a:schemeClr val="tx1"/>
              </a:solidFill>
            </a:endParaRPr>
          </a:p>
          <a:p>
            <a:endParaRPr lang="en-US" altLang="ja-JP" dirty="0" smtClean="0">
              <a:solidFill>
                <a:schemeClr val="tx1"/>
              </a:solidFill>
            </a:endParaRPr>
          </a:p>
          <a:p>
            <a:r>
              <a:rPr lang="ja-JP" altLang="en-US" dirty="0" smtClean="0">
                <a:solidFill>
                  <a:schemeClr val="tx1"/>
                </a:solidFill>
              </a:rPr>
              <a:t>問</a:t>
            </a:r>
            <a:r>
              <a:rPr lang="en-US" altLang="ja-JP" dirty="0">
                <a:solidFill>
                  <a:schemeClr val="tx1"/>
                </a:solidFill>
              </a:rPr>
              <a:t>7</a:t>
            </a:r>
            <a:r>
              <a:rPr lang="ja-JP" altLang="en-US" dirty="0" smtClean="0">
                <a:solidFill>
                  <a:schemeClr val="tx1"/>
                </a:solidFill>
              </a:rPr>
              <a:t>－３　店舗でこの写真を見たとき、以下の感情はどの程度働きましたか</a:t>
            </a:r>
          </a:p>
          <a:p>
            <a:r>
              <a:rPr lang="ja-JP" altLang="en-US" dirty="0">
                <a:solidFill>
                  <a:schemeClr val="tx1"/>
                </a:solidFill>
              </a:rPr>
              <a:t>　　　　　　　　　　　　　　　</a:t>
            </a:r>
            <a:r>
              <a:rPr lang="ja-JP" altLang="en-US" dirty="0" smtClean="0">
                <a:solidFill>
                  <a:schemeClr val="tx1"/>
                </a:solidFill>
              </a:rPr>
              <a:t>　　　　</a:t>
            </a:r>
            <a:r>
              <a:rPr lang="ja-JP" altLang="en-US" dirty="0">
                <a:solidFill>
                  <a:schemeClr val="tx1"/>
                </a:solidFill>
              </a:rPr>
              <a:t>　あてはまる　　　　　　　あてはまらない</a:t>
            </a:r>
          </a:p>
          <a:p>
            <a:r>
              <a:rPr lang="ja-JP" altLang="en-US" dirty="0" smtClean="0">
                <a:solidFill>
                  <a:schemeClr val="tx1"/>
                </a:solidFill>
              </a:rPr>
              <a:t>　　　　　　　　　　　　　　楽しかった </a:t>
            </a:r>
            <a:r>
              <a:rPr lang="ja-JP" altLang="en-US" dirty="0">
                <a:solidFill>
                  <a:schemeClr val="tx1"/>
                </a:solidFill>
              </a:rPr>
              <a:t>　　</a:t>
            </a:r>
            <a:r>
              <a:rPr lang="en-US" altLang="ja-JP" dirty="0">
                <a:solidFill>
                  <a:schemeClr val="tx1"/>
                </a:solidFill>
              </a:rPr>
              <a:t>1―――2―――3―――</a:t>
            </a:r>
            <a:r>
              <a:rPr lang="en-US" altLang="ja-JP" dirty="0" smtClean="0">
                <a:solidFill>
                  <a:schemeClr val="tx1"/>
                </a:solidFill>
              </a:rPr>
              <a:t>4</a:t>
            </a:r>
          </a:p>
          <a:p>
            <a:r>
              <a:rPr lang="ja-JP" altLang="en-US" dirty="0">
                <a:solidFill>
                  <a:schemeClr val="tx1"/>
                </a:solidFill>
              </a:rPr>
              <a:t>　</a:t>
            </a:r>
          </a:p>
        </p:txBody>
      </p:sp>
      <p:sp>
        <p:nvSpPr>
          <p:cNvPr id="15" name="テキスト ボックス 14"/>
          <p:cNvSpPr txBox="1"/>
          <p:nvPr/>
        </p:nvSpPr>
        <p:spPr>
          <a:xfrm>
            <a:off x="3275856" y="5733256"/>
            <a:ext cx="5185421" cy="400110"/>
          </a:xfrm>
          <a:prstGeom prst="rect">
            <a:avLst/>
          </a:prstGeom>
          <a:noFill/>
        </p:spPr>
        <p:txBody>
          <a:bodyPr wrap="square" rtlCol="0">
            <a:spAutoFit/>
          </a:bodyPr>
          <a:lstStyle/>
          <a:p>
            <a:r>
              <a:rPr lang="ja-JP" altLang="en-US" u="sng" dirty="0" smtClean="0"/>
              <a:t>→高揚</a:t>
            </a:r>
            <a:r>
              <a:rPr lang="ja-JP" altLang="en-US" u="sng" dirty="0"/>
              <a:t>主成分</a:t>
            </a:r>
            <a:r>
              <a:rPr lang="ja-JP" altLang="en-US" dirty="0"/>
              <a:t>と</a:t>
            </a:r>
            <a:r>
              <a:rPr lang="ja-JP" altLang="en-US" u="sng" dirty="0"/>
              <a:t>価値主成分</a:t>
            </a:r>
            <a:r>
              <a:rPr lang="ja-JP" altLang="en-US" dirty="0"/>
              <a:t>を用いて</a:t>
            </a:r>
            <a:r>
              <a:rPr lang="ja-JP" altLang="en-US" sz="2000" u="sng" dirty="0"/>
              <a:t>単回帰分析</a:t>
            </a:r>
          </a:p>
        </p:txBody>
      </p:sp>
      <p:sp>
        <p:nvSpPr>
          <p:cNvPr id="10" name="テキスト ボックス 9"/>
          <p:cNvSpPr txBox="1"/>
          <p:nvPr/>
        </p:nvSpPr>
        <p:spPr>
          <a:xfrm>
            <a:off x="755576" y="5004464"/>
            <a:ext cx="7288927" cy="584775"/>
          </a:xfrm>
          <a:prstGeom prst="rect">
            <a:avLst/>
          </a:prstGeom>
          <a:noFill/>
        </p:spPr>
        <p:txBody>
          <a:bodyPr wrap="square" rtlCol="0">
            <a:spAutoFit/>
          </a:bodyPr>
          <a:lstStyle/>
          <a:p>
            <a:r>
              <a:rPr kumimoji="1" lang="ja-JP" altLang="en-US" sz="1600" dirty="0" smtClean="0"/>
              <a:t>＊問</a:t>
            </a:r>
            <a:r>
              <a:rPr lang="en-US" altLang="ja-JP" sz="1600" dirty="0"/>
              <a:t>7</a:t>
            </a:r>
            <a:r>
              <a:rPr kumimoji="1" lang="en-US" altLang="ja-JP" sz="1600" dirty="0" smtClean="0"/>
              <a:t>―1―2</a:t>
            </a:r>
            <a:r>
              <a:rPr kumimoji="1" lang="ja-JP" altLang="en-US" sz="1600" dirty="0" smtClean="0"/>
              <a:t>を</a:t>
            </a:r>
            <a:r>
              <a:rPr kumimoji="1" lang="en-US" altLang="ja-JP" sz="1600" dirty="0" smtClean="0"/>
              <a:t>『</a:t>
            </a:r>
            <a:r>
              <a:rPr kumimoji="1" lang="ja-JP" altLang="en-US" sz="1600" dirty="0" smtClean="0"/>
              <a:t>感動」尺度、問</a:t>
            </a:r>
            <a:r>
              <a:rPr lang="en-US" altLang="ja-JP" sz="1600" dirty="0"/>
              <a:t>7</a:t>
            </a:r>
            <a:r>
              <a:rPr kumimoji="1" lang="en-US" altLang="ja-JP" sz="1600" dirty="0" smtClean="0"/>
              <a:t>-3</a:t>
            </a:r>
            <a:r>
              <a:rPr kumimoji="1" lang="ja-JP" altLang="en-US" sz="1600" dirty="0" smtClean="0"/>
              <a:t>を「共感」尺度として考え、</a:t>
            </a:r>
            <a:r>
              <a:rPr kumimoji="1" lang="en-US" altLang="ja-JP" sz="1600" dirty="0" smtClean="0"/>
              <a:t>2</a:t>
            </a:r>
            <a:r>
              <a:rPr kumimoji="1" lang="ja-JP" altLang="en-US" sz="1600" dirty="0" err="1" smtClean="0"/>
              <a:t>つの</a:t>
            </a:r>
            <a:r>
              <a:rPr kumimoji="1" lang="ja-JP" altLang="en-US" sz="1600" dirty="0" smtClean="0"/>
              <a:t>尺度をまとめて</a:t>
            </a:r>
            <a:endParaRPr kumimoji="1" lang="en-US" altLang="ja-JP" sz="1600" dirty="0" smtClean="0"/>
          </a:p>
          <a:p>
            <a:r>
              <a:rPr kumimoji="1" lang="ja-JP" altLang="en-US" sz="1600" dirty="0" smtClean="0"/>
              <a:t>「価値」とする</a:t>
            </a:r>
            <a:endParaRPr kumimoji="1" lang="ja-JP" altLang="en-US" sz="1600" dirty="0"/>
          </a:p>
        </p:txBody>
      </p:sp>
    </p:spTree>
    <p:extLst>
      <p:ext uri="{BB962C8B-B14F-4D97-AF65-F5344CB8AC3E}">
        <p14:creationId xmlns:p14="http://schemas.microsoft.com/office/powerpoint/2010/main" val="38125687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仮説③系</a:t>
            </a:r>
            <a:r>
              <a:rPr kumimoji="1" lang="en-US" altLang="ja-JP" dirty="0" smtClean="0"/>
              <a:t>2</a:t>
            </a:r>
            <a:r>
              <a:rPr kumimoji="1" lang="ja-JP" altLang="en-US" dirty="0" smtClean="0"/>
              <a:t>の検証</a:t>
            </a:r>
            <a:endParaRPr kumimoji="1" lang="ja-JP" altLang="en-US" dirty="0"/>
          </a:p>
        </p:txBody>
      </p:sp>
      <p:sp>
        <p:nvSpPr>
          <p:cNvPr id="4" name="テキスト ボックス 3"/>
          <p:cNvSpPr txBox="1"/>
          <p:nvPr/>
        </p:nvSpPr>
        <p:spPr>
          <a:xfrm>
            <a:off x="262169" y="1200516"/>
            <a:ext cx="8734266" cy="523220"/>
          </a:xfrm>
          <a:prstGeom prst="rect">
            <a:avLst/>
          </a:prstGeom>
          <a:noFill/>
        </p:spPr>
        <p:txBody>
          <a:bodyPr wrap="square" rtlCol="0">
            <a:spAutoFit/>
          </a:bodyPr>
          <a:lstStyle/>
          <a:p>
            <a:r>
              <a:rPr lang="ja-JP" altLang="en-US" sz="1400" dirty="0" smtClean="0"/>
              <a:t>仮説③系</a:t>
            </a:r>
            <a:r>
              <a:rPr lang="ja-JP" altLang="en-US" sz="1400" dirty="0"/>
              <a:t>２</a:t>
            </a:r>
            <a:r>
              <a:rPr lang="ja-JP" altLang="en-US" sz="1400" dirty="0" smtClean="0"/>
              <a:t>、系３の検証：仮説①と同様に予備分析を行った高揚主成分得点と価値主成分得点を</a:t>
            </a:r>
            <a:r>
              <a:rPr lang="ja-JP" altLang="en-US" sz="1400" u="sng" dirty="0" smtClean="0"/>
              <a:t>単</a:t>
            </a:r>
            <a:r>
              <a:rPr lang="ja-JP" altLang="en-US" sz="1400" u="sng" dirty="0"/>
              <a:t>回帰分析</a:t>
            </a:r>
            <a:r>
              <a:rPr lang="ja-JP" altLang="en-US" sz="1400" dirty="0"/>
              <a:t>を用いて、</a:t>
            </a:r>
            <a:r>
              <a:rPr lang="ja-JP" altLang="en-US" sz="1400" dirty="0" smtClean="0"/>
              <a:t>高揚・価値の影響</a:t>
            </a:r>
            <a:r>
              <a:rPr lang="ja-JP" altLang="en-US" sz="1400" dirty="0"/>
              <a:t>関係を探る</a:t>
            </a:r>
          </a:p>
        </p:txBody>
      </p:sp>
      <p:sp>
        <p:nvSpPr>
          <p:cNvPr id="5" name="正方形/長方形 4"/>
          <p:cNvSpPr/>
          <p:nvPr/>
        </p:nvSpPr>
        <p:spPr>
          <a:xfrm>
            <a:off x="848882" y="5443483"/>
            <a:ext cx="7560840" cy="93784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a:solidFill>
                <a:schemeClr val="tx1"/>
              </a:solidFill>
            </a:endParaRPr>
          </a:p>
          <a:p>
            <a:pPr algn="ctr"/>
            <a:endParaRPr lang="en-US" altLang="ja-JP" u="sng" dirty="0" smtClean="0">
              <a:solidFill>
                <a:schemeClr val="tx1"/>
              </a:solidFill>
            </a:endParaRPr>
          </a:p>
          <a:p>
            <a:pPr algn="ctr"/>
            <a:endParaRPr lang="en-US" altLang="ja-JP" u="sng" dirty="0">
              <a:solidFill>
                <a:schemeClr val="tx1"/>
              </a:solidFill>
            </a:endParaRPr>
          </a:p>
          <a:p>
            <a:pPr algn="ctr"/>
            <a:r>
              <a:rPr lang="ja-JP" altLang="en-US" u="sng" dirty="0" smtClean="0">
                <a:solidFill>
                  <a:schemeClr val="tx1"/>
                </a:solidFill>
              </a:rPr>
              <a:t>仮説③系２</a:t>
            </a:r>
            <a:endParaRPr lang="en-US" altLang="ja-JP" u="sng" dirty="0" smtClean="0">
              <a:solidFill>
                <a:schemeClr val="tx1"/>
              </a:solidFill>
            </a:endParaRPr>
          </a:p>
          <a:p>
            <a:pPr algn="ctr"/>
            <a:r>
              <a:rPr lang="ja-JP" altLang="en-US" dirty="0" smtClean="0">
                <a:solidFill>
                  <a:schemeClr val="tx1"/>
                </a:solidFill>
              </a:rPr>
              <a:t>宝探しのように店内の多くの商品の中から消費者が探索できる店舗演出は消費者に高揚感を与え、価値を醸成する</a:t>
            </a:r>
          </a:p>
          <a:p>
            <a:pPr algn="ctr"/>
            <a:endParaRPr lang="en-US" altLang="ja-JP" u="sng" dirty="0" smtClean="0">
              <a:solidFill>
                <a:schemeClr val="tx1"/>
              </a:solidFill>
            </a:endParaRPr>
          </a:p>
          <a:p>
            <a:pPr algn="ctr"/>
            <a:endParaRPr lang="ja-JP" altLang="en-US" dirty="0">
              <a:solidFill>
                <a:schemeClr val="tx1"/>
              </a:solidFill>
            </a:endParaRPr>
          </a:p>
          <a:p>
            <a:pPr algn="ctr"/>
            <a:endParaRPr lang="en-US" altLang="ja-JP" u="sng" dirty="0" smtClean="0">
              <a:solidFill>
                <a:schemeClr val="tx1"/>
              </a:solidFill>
            </a:endParaRPr>
          </a:p>
          <a:p>
            <a:pPr algn="ctr"/>
            <a:endParaRPr lang="en-US" altLang="ja-JP" dirty="0">
              <a:solidFill>
                <a:schemeClr val="tx1"/>
              </a:solidFill>
            </a:endParaRPr>
          </a:p>
          <a:p>
            <a:pPr algn="ctr"/>
            <a:endParaRPr lang="en-US" altLang="ja-JP" u="sng" dirty="0" smtClean="0">
              <a:solidFill>
                <a:schemeClr val="tx1"/>
              </a:solidFill>
            </a:endParaRPr>
          </a:p>
        </p:txBody>
      </p:sp>
      <p:sp>
        <p:nvSpPr>
          <p:cNvPr id="7" name="雲 6"/>
          <p:cNvSpPr/>
          <p:nvPr/>
        </p:nvSpPr>
        <p:spPr>
          <a:xfrm>
            <a:off x="7540556" y="5048309"/>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8" name="星 5 7"/>
          <p:cNvSpPr/>
          <p:nvPr/>
        </p:nvSpPr>
        <p:spPr>
          <a:xfrm>
            <a:off x="8387410" y="4832285"/>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表 8"/>
          <p:cNvGraphicFramePr>
            <a:graphicFrameLocks noGrp="1"/>
          </p:cNvGraphicFramePr>
          <p:nvPr>
            <p:extLst>
              <p:ext uri="{D42A27DB-BD31-4B8C-83A1-F6EECF244321}">
                <p14:modId xmlns:p14="http://schemas.microsoft.com/office/powerpoint/2010/main" val="1341441362"/>
              </p:ext>
            </p:extLst>
          </p:nvPr>
        </p:nvGraphicFramePr>
        <p:xfrm>
          <a:off x="262169" y="1758502"/>
          <a:ext cx="4000501" cy="1219200"/>
        </p:xfrm>
        <a:graphic>
          <a:graphicData uri="http://schemas.openxmlformats.org/drawingml/2006/table">
            <a:tbl>
              <a:tblPr/>
              <a:tblGrid>
                <a:gridCol w="536660"/>
                <a:gridCol w="653519"/>
                <a:gridCol w="936774"/>
                <a:gridCol w="936774"/>
                <a:gridCol w="936774"/>
              </a:tblGrid>
              <a:tr h="0">
                <a:tc gridSpan="5">
                  <a:txBody>
                    <a:bodyPr/>
                    <a:lstStyle/>
                    <a:p>
                      <a:pPr marL="38100" marR="38100" algn="ctr">
                        <a:lnSpc>
                          <a:spcPts val="1600"/>
                        </a:lnSpc>
                        <a:spcAft>
                          <a:spcPts val="0"/>
                        </a:spcAft>
                      </a:pPr>
                      <a:r>
                        <a:rPr lang="ja-JP" sz="900" b="1" kern="0" dirty="0">
                          <a:solidFill>
                            <a:srgbClr val="000000"/>
                          </a:solidFill>
                          <a:latin typeface="MS Gothic"/>
                          <a:ea typeface="ＭＳ 明朝"/>
                          <a:cs typeface="MS Gothic"/>
                        </a:rPr>
                        <a:t>モデルの要約</a:t>
                      </a:r>
                      <a:endParaRPr lang="ja-JP" sz="1050" kern="100" dirty="0">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latin typeface="MS Gothic"/>
                          <a:ea typeface="ＭＳ 明朝"/>
                          <a:cs typeface="MS Gothic"/>
                        </a:rPr>
                        <a:t>モデル</a:t>
                      </a:r>
                      <a:endParaRPr lang="ja-JP" sz="1050" kern="100">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latin typeface="MS Gothic"/>
                          <a:ea typeface="ＭＳ 明朝"/>
                          <a:cs typeface="MS Gothic"/>
                        </a:rPr>
                        <a:t>R</a:t>
                      </a:r>
                      <a:endParaRPr lang="ja-JP" sz="1050" kern="100">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latin typeface="MS Gothic"/>
                          <a:ea typeface="ＭＳ 明朝"/>
                          <a:cs typeface="MS Gothic"/>
                        </a:rPr>
                        <a:t>R2 </a:t>
                      </a:r>
                      <a:r>
                        <a:rPr lang="ja-JP" sz="900" kern="0">
                          <a:solidFill>
                            <a:srgbClr val="000000"/>
                          </a:solidFill>
                          <a:latin typeface="MS Gothic"/>
                          <a:ea typeface="ＭＳ 明朝"/>
                          <a:cs typeface="MS Gothic"/>
                        </a:rPr>
                        <a:t>乗</a:t>
                      </a:r>
                      <a:r>
                        <a:rPr lang="en-US" sz="900" kern="0">
                          <a:solidFill>
                            <a:srgbClr val="000000"/>
                          </a:solidFill>
                          <a:latin typeface="MS Gothic"/>
                          <a:ea typeface="ＭＳ 明朝"/>
                          <a:cs typeface="MS Gothic"/>
                        </a:rPr>
                        <a:t> (</a:t>
                      </a:r>
                      <a:r>
                        <a:rPr lang="ja-JP" sz="900" kern="0">
                          <a:solidFill>
                            <a:srgbClr val="000000"/>
                          </a:solidFill>
                          <a:latin typeface="MS Gothic"/>
                          <a:ea typeface="ＭＳ 明朝"/>
                          <a:cs typeface="MS Gothic"/>
                        </a:rPr>
                        <a:t>決定係数</a:t>
                      </a:r>
                      <a:r>
                        <a:rPr lang="en-US" sz="900" kern="0">
                          <a:solidFill>
                            <a:srgbClr val="000000"/>
                          </a:solidFill>
                          <a:latin typeface="MS Gothic"/>
                          <a:ea typeface="ＭＳ 明朝"/>
                          <a:cs typeface="MS Gothic"/>
                        </a:rPr>
                        <a:t>)</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latin typeface="MS Gothic"/>
                          <a:ea typeface="ＭＳ 明朝"/>
                          <a:cs typeface="MS Gothic"/>
                        </a:rPr>
                        <a:t>調整済</a:t>
                      </a:r>
                      <a:r>
                        <a:rPr lang="en-US" sz="900" kern="0">
                          <a:solidFill>
                            <a:srgbClr val="000000"/>
                          </a:solidFill>
                          <a:latin typeface="MS Gothic"/>
                          <a:ea typeface="ＭＳ 明朝"/>
                          <a:cs typeface="MS Gothic"/>
                        </a:rPr>
                        <a:t> R2 </a:t>
                      </a:r>
                      <a:r>
                        <a:rPr lang="ja-JP" sz="900" kern="0">
                          <a:solidFill>
                            <a:srgbClr val="000000"/>
                          </a:solidFill>
                          <a:latin typeface="MS Gothic"/>
                          <a:ea typeface="ＭＳ 明朝"/>
                          <a:cs typeface="MS Gothic"/>
                        </a:rPr>
                        <a:t>乗</a:t>
                      </a:r>
                      <a:r>
                        <a:rPr lang="en-US" sz="900" kern="0">
                          <a:solidFill>
                            <a:srgbClr val="000000"/>
                          </a:solidFill>
                          <a:latin typeface="MS Gothic"/>
                          <a:ea typeface="ＭＳ 明朝"/>
                          <a:cs typeface="MS Gothic"/>
                        </a:rPr>
                        <a:t> (</a:t>
                      </a:r>
                      <a:r>
                        <a:rPr lang="ja-JP" sz="900" kern="0">
                          <a:solidFill>
                            <a:srgbClr val="000000"/>
                          </a:solidFill>
                          <a:latin typeface="MS Gothic"/>
                          <a:ea typeface="ＭＳ 明朝"/>
                          <a:cs typeface="MS Gothic"/>
                        </a:rPr>
                        <a:t>調整済決定係数</a:t>
                      </a:r>
                      <a:r>
                        <a:rPr lang="en-US" sz="900" kern="0">
                          <a:solidFill>
                            <a:srgbClr val="000000"/>
                          </a:solidFill>
                          <a:latin typeface="MS Gothic"/>
                          <a:ea typeface="ＭＳ 明朝"/>
                          <a:cs typeface="MS Gothic"/>
                        </a:rPr>
                        <a:t>)</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latin typeface="MS Gothic"/>
                          <a:ea typeface="ＭＳ 明朝"/>
                          <a:cs typeface="MS Gothic"/>
                        </a:rPr>
                        <a:t>推定値の標準誤差</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latin typeface="MS Gothic"/>
                          <a:ea typeface="ＭＳ 明朝"/>
                          <a:cs typeface="MS Gothic"/>
                        </a:rPr>
                        <a:t>1</a:t>
                      </a:r>
                      <a:endParaRPr lang="ja-JP" sz="1050" kern="100">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.646</a:t>
                      </a:r>
                      <a:r>
                        <a:rPr lang="en-US" sz="900" kern="0" baseline="30000">
                          <a:solidFill>
                            <a:srgbClr val="000000"/>
                          </a:solidFill>
                          <a:latin typeface="MS Gothic"/>
                          <a:ea typeface="ＭＳ 明朝"/>
                          <a:cs typeface="MS Gothic"/>
                        </a:rPr>
                        <a:t>a</a:t>
                      </a:r>
                      <a:endParaRPr lang="ja-JP" sz="1050" kern="100">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.418</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latin typeface="MS Gothic"/>
                          <a:ea typeface="ＭＳ 明朝"/>
                          <a:cs typeface="MS Gothic"/>
                        </a:rPr>
                        <a:t>.411</a:t>
                      </a:r>
                      <a:endParaRPr lang="ja-JP" sz="1050" kern="100" dirty="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.76722387</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latin typeface="MS Gothic"/>
                          <a:ea typeface="ＭＳ 明朝"/>
                          <a:cs typeface="MS Gothic"/>
                        </a:rPr>
                        <a:t>a. </a:t>
                      </a:r>
                      <a:r>
                        <a:rPr lang="ja-JP" sz="900" kern="0" dirty="0">
                          <a:solidFill>
                            <a:srgbClr val="000000"/>
                          </a:solidFill>
                          <a:latin typeface="MS Gothic"/>
                          <a:ea typeface="ＭＳ 明朝"/>
                          <a:cs typeface="MS Gothic"/>
                        </a:rPr>
                        <a:t>予測値</a:t>
                      </a:r>
                      <a:r>
                        <a:rPr lang="en-US" sz="900" kern="0" dirty="0">
                          <a:solidFill>
                            <a:srgbClr val="000000"/>
                          </a:solidFill>
                          <a:latin typeface="MS Gothic"/>
                          <a:ea typeface="ＭＳ 明朝"/>
                          <a:cs typeface="MS Gothic"/>
                        </a:rPr>
                        <a:t>: (</a:t>
                      </a:r>
                      <a:r>
                        <a:rPr lang="ja-JP" sz="900" kern="0" dirty="0">
                          <a:solidFill>
                            <a:srgbClr val="000000"/>
                          </a:solidFill>
                          <a:latin typeface="MS Gothic"/>
                          <a:ea typeface="ＭＳ 明朝"/>
                          <a:cs typeface="MS Gothic"/>
                        </a:rPr>
                        <a:t>定数</a:t>
                      </a:r>
                      <a:r>
                        <a:rPr lang="en-US" sz="900" kern="0" dirty="0">
                          <a:solidFill>
                            <a:srgbClr val="000000"/>
                          </a:solidFill>
                          <a:latin typeface="MS Gothic"/>
                          <a:ea typeface="ＭＳ 明朝"/>
                          <a:cs typeface="MS Gothic"/>
                        </a:rPr>
                        <a:t>)</a:t>
                      </a:r>
                      <a:r>
                        <a:rPr lang="ja-JP" sz="900" kern="0" dirty="0" err="1" smtClean="0">
                          <a:solidFill>
                            <a:srgbClr val="000000"/>
                          </a:solidFill>
                          <a:latin typeface="MS Gothic"/>
                          <a:ea typeface="ＭＳ 明朝"/>
                          <a:cs typeface="MS Gothic"/>
                        </a:rPr>
                        <a:t>、</a:t>
                      </a:r>
                      <a:r>
                        <a:rPr lang="ja-JP" altLang="en-US" sz="1050" dirty="0" smtClean="0"/>
                        <a:t>宝探しのように店内の多くの商品の中から消費者が探索できる店舗演出に対する高揚得点</a:t>
                      </a:r>
                      <a:endParaRPr lang="ja-JP" sz="1050" kern="100" dirty="0">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644628574"/>
              </p:ext>
            </p:extLst>
          </p:nvPr>
        </p:nvGraphicFramePr>
        <p:xfrm>
          <a:off x="4355979" y="1462126"/>
          <a:ext cx="4640457" cy="1794156"/>
        </p:xfrm>
        <a:graphic>
          <a:graphicData uri="http://schemas.openxmlformats.org/drawingml/2006/table">
            <a:tbl>
              <a:tblPr/>
              <a:tblGrid>
                <a:gridCol w="494865"/>
                <a:gridCol w="690932"/>
                <a:gridCol w="690932"/>
                <a:gridCol w="690932"/>
                <a:gridCol w="690932"/>
                <a:gridCol w="690932"/>
                <a:gridCol w="690932"/>
              </a:tblGrid>
              <a:tr h="194539">
                <a:tc gridSpan="7">
                  <a:txBody>
                    <a:bodyPr/>
                    <a:lstStyle/>
                    <a:p>
                      <a:pPr marL="38100" marR="38100" algn="ctr">
                        <a:lnSpc>
                          <a:spcPts val="1600"/>
                        </a:lnSpc>
                        <a:spcAft>
                          <a:spcPts val="0"/>
                        </a:spcAft>
                      </a:pPr>
                      <a:r>
                        <a:rPr lang="ja-JP" sz="900" b="1" kern="0" dirty="0">
                          <a:solidFill>
                            <a:srgbClr val="000000"/>
                          </a:solidFill>
                          <a:latin typeface="MS Gothic"/>
                          <a:ea typeface="ＭＳ 明朝"/>
                          <a:cs typeface="MS Gothic"/>
                        </a:rPr>
                        <a:t>分散分析</a:t>
                      </a:r>
                      <a:r>
                        <a:rPr lang="en-US" sz="900" b="1" kern="0" baseline="30000" dirty="0">
                          <a:solidFill>
                            <a:srgbClr val="000000"/>
                          </a:solidFill>
                          <a:latin typeface="MS Gothic"/>
                          <a:ea typeface="ＭＳ 明朝"/>
                          <a:cs typeface="MS Gothic"/>
                        </a:rPr>
                        <a:t>a</a:t>
                      </a:r>
                      <a:endParaRPr lang="ja-JP" sz="1050" kern="100" dirty="0">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94539">
                <a:tc gridSpan="2">
                  <a:txBody>
                    <a:bodyPr/>
                    <a:lstStyle/>
                    <a:p>
                      <a:pPr marL="38100" marR="38100" algn="l">
                        <a:lnSpc>
                          <a:spcPts val="1600"/>
                        </a:lnSpc>
                        <a:spcAft>
                          <a:spcPts val="0"/>
                        </a:spcAft>
                      </a:pPr>
                      <a:r>
                        <a:rPr lang="ja-JP" sz="900" kern="0" dirty="0">
                          <a:solidFill>
                            <a:srgbClr val="000000"/>
                          </a:solidFill>
                          <a:latin typeface="MS Gothic"/>
                          <a:ea typeface="ＭＳ 明朝"/>
                          <a:cs typeface="MS Gothic"/>
                        </a:rPr>
                        <a:t>モデル</a:t>
                      </a:r>
                      <a:endParaRPr lang="ja-JP" sz="1050" kern="100" dirty="0">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latin typeface="MS Gothic"/>
                          <a:ea typeface="ＭＳ 明朝"/>
                          <a:cs typeface="MS Gothic"/>
                        </a:rPr>
                        <a:t>平方和</a:t>
                      </a:r>
                      <a:endParaRPr lang="ja-JP" sz="1050" kern="100">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latin typeface="MS Gothic"/>
                          <a:ea typeface="ＭＳ 明朝"/>
                          <a:cs typeface="MS Gothic"/>
                        </a:rPr>
                        <a:t>df</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latin typeface="MS Gothic"/>
                          <a:ea typeface="ＭＳ 明朝"/>
                          <a:cs typeface="MS Gothic"/>
                        </a:rPr>
                        <a:t>平均平方</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latin typeface="MS Gothic"/>
                          <a:ea typeface="ＭＳ 明朝"/>
                          <a:cs typeface="MS Gothic"/>
                        </a:rPr>
                        <a:t>F</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latin typeface="MS Gothic"/>
                          <a:ea typeface="ＭＳ 明朝"/>
                          <a:cs typeface="MS Gothic"/>
                        </a:rPr>
                        <a:t>有意確率</a:t>
                      </a:r>
                      <a:endParaRPr lang="ja-JP" sz="1050" kern="100">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194539">
                <a:tc rowSpan="3">
                  <a:txBody>
                    <a:bodyPr/>
                    <a:lstStyle/>
                    <a:p>
                      <a:pPr marL="38100" marR="38100" algn="l">
                        <a:lnSpc>
                          <a:spcPts val="1600"/>
                        </a:lnSpc>
                        <a:spcAft>
                          <a:spcPts val="0"/>
                        </a:spcAft>
                      </a:pPr>
                      <a:r>
                        <a:rPr lang="en-US" sz="900" kern="0" dirty="0">
                          <a:solidFill>
                            <a:srgbClr val="000000"/>
                          </a:solidFill>
                          <a:latin typeface="MS Gothic"/>
                          <a:ea typeface="ＭＳ 明朝"/>
                          <a:cs typeface="MS Gothic"/>
                        </a:rPr>
                        <a:t>1</a:t>
                      </a:r>
                      <a:endParaRPr lang="ja-JP" sz="1050" kern="100" dirty="0">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latin typeface="MS Gothic"/>
                          <a:ea typeface="ＭＳ 明朝"/>
                          <a:cs typeface="MS Gothic"/>
                        </a:rPr>
                        <a:t>回帰</a:t>
                      </a:r>
                      <a:endParaRPr lang="ja-JP" sz="1050" kern="100">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39.669</a:t>
                      </a:r>
                      <a:endParaRPr lang="ja-JP" sz="1050" kern="100">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1</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39.669</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67.391</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dirty="0">
                          <a:solidFill>
                            <a:srgbClr val="000000"/>
                          </a:solidFill>
                          <a:latin typeface="MS Gothic"/>
                          <a:ea typeface="ＭＳ 明朝"/>
                          <a:cs typeface="MS Gothic"/>
                        </a:rPr>
                        <a:t>.000</a:t>
                      </a:r>
                      <a:r>
                        <a:rPr lang="en-US" sz="900" kern="0" baseline="30000" dirty="0">
                          <a:solidFill>
                            <a:srgbClr val="000000"/>
                          </a:solidFill>
                          <a:latin typeface="MS Gothic"/>
                          <a:ea typeface="ＭＳ 明朝"/>
                          <a:cs typeface="MS Gothic"/>
                        </a:rPr>
                        <a:t>b</a:t>
                      </a:r>
                      <a:endParaRPr lang="ja-JP" sz="1050" kern="100" dirty="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194539">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latin typeface="MS Gothic"/>
                          <a:ea typeface="ＭＳ 明朝"/>
                          <a:cs typeface="MS Gothic"/>
                        </a:rPr>
                        <a:t>残差</a:t>
                      </a:r>
                      <a:endParaRPr lang="ja-JP" sz="1050" kern="100">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55.331</a:t>
                      </a:r>
                      <a:endParaRPr lang="ja-JP" sz="1050" kern="100">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94</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.589</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endParaRPr lang="en-US" sz="1200" kern="0">
                        <a:latin typeface="Times New Roman"/>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endParaRPr lang="en-US" sz="1200" kern="0" dirty="0">
                        <a:latin typeface="Times New Roman"/>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194539">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latin typeface="MS Gothic"/>
                          <a:ea typeface="ＭＳ 明朝"/>
                          <a:cs typeface="MS Gothic"/>
                        </a:rPr>
                        <a:t>合計</a:t>
                      </a:r>
                      <a:endParaRPr lang="ja-JP" sz="1050" kern="100">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95.000</a:t>
                      </a:r>
                      <a:endParaRPr lang="ja-JP" sz="1050" kern="100">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latin typeface="MS Gothic"/>
                          <a:ea typeface="ＭＳ 明朝"/>
                          <a:cs typeface="MS Gothic"/>
                        </a:rPr>
                        <a:t>95</a:t>
                      </a:r>
                      <a:endParaRPr lang="ja-JP" sz="1050" kern="100">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US" sz="1200" kern="0">
                        <a:latin typeface="Times New Roman"/>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US" sz="1200" kern="0">
                        <a:latin typeface="Times New Roman"/>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US" sz="1200" kern="0">
                        <a:latin typeface="Times New Roman"/>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389078">
                <a:tc gridSpan="7">
                  <a:txBody>
                    <a:bodyPr/>
                    <a:lstStyle/>
                    <a:p>
                      <a:pPr marL="38100" marR="38100" algn="l">
                        <a:lnSpc>
                          <a:spcPts val="1600"/>
                        </a:lnSpc>
                        <a:spcAft>
                          <a:spcPts val="0"/>
                        </a:spcAft>
                      </a:pPr>
                      <a:r>
                        <a:rPr lang="en-US" sz="900" kern="0" dirty="0">
                          <a:solidFill>
                            <a:srgbClr val="000000"/>
                          </a:solidFill>
                          <a:latin typeface="MS Gothic"/>
                          <a:ea typeface="ＭＳ 明朝"/>
                          <a:cs typeface="MS Gothic"/>
                        </a:rPr>
                        <a:t>a</a:t>
                      </a:r>
                      <a:r>
                        <a:rPr lang="en-US" sz="900" kern="0" dirty="0" smtClean="0">
                          <a:solidFill>
                            <a:srgbClr val="000000"/>
                          </a:solidFill>
                          <a:latin typeface="MS Gothic"/>
                          <a:ea typeface="ＭＳ 明朝"/>
                          <a:cs typeface="MS Gothic"/>
                        </a:rPr>
                        <a:t>.</a:t>
                      </a:r>
                      <a:r>
                        <a:rPr lang="ja-JP" altLang="en-US" sz="900" dirty="0" smtClean="0"/>
                        <a:t>宝探しのように店内の多くの商品の中から消費者が探索できる店舗演出に対する価値得点</a:t>
                      </a:r>
                      <a:endParaRPr lang="ja-JP" sz="1050" kern="100" dirty="0">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389078">
                <a:tc gridSpan="7">
                  <a:txBody>
                    <a:bodyPr/>
                    <a:lstStyle/>
                    <a:p>
                      <a:pPr marL="38100" marR="38100" algn="l">
                        <a:lnSpc>
                          <a:spcPts val="1600"/>
                        </a:lnSpc>
                        <a:spcAft>
                          <a:spcPts val="0"/>
                        </a:spcAft>
                      </a:pPr>
                      <a:r>
                        <a:rPr lang="en-US" sz="900" kern="0" dirty="0">
                          <a:solidFill>
                            <a:srgbClr val="000000"/>
                          </a:solidFill>
                          <a:latin typeface="MS Gothic"/>
                          <a:ea typeface="ＭＳ 明朝"/>
                          <a:cs typeface="MS Gothic"/>
                        </a:rPr>
                        <a:t>b</a:t>
                      </a:r>
                      <a:r>
                        <a:rPr lang="en-US" sz="900" kern="0" dirty="0" smtClean="0">
                          <a:solidFill>
                            <a:srgbClr val="000000"/>
                          </a:solidFill>
                          <a:latin typeface="MS Gothic"/>
                          <a:ea typeface="ＭＳ 明朝"/>
                          <a:cs typeface="MS Gothic"/>
                        </a:rPr>
                        <a:t>.</a:t>
                      </a:r>
                      <a:r>
                        <a:rPr lang="ja-JP" altLang="en-US" sz="900" dirty="0" smtClean="0"/>
                        <a:t>宝探しのように店内の多くの商品の中から消費者が探索できる店舗演出に対する高揚得点</a:t>
                      </a:r>
                      <a:endParaRPr lang="ja-JP" sz="1050" kern="100" dirty="0">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740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5" name="角丸四角形吹き出し 14"/>
          <p:cNvSpPr/>
          <p:nvPr/>
        </p:nvSpPr>
        <p:spPr>
          <a:xfrm>
            <a:off x="1624486" y="2993639"/>
            <a:ext cx="1872208" cy="288032"/>
          </a:xfrm>
          <a:prstGeom prst="wedgeRoundRectCallout">
            <a:avLst>
              <a:gd name="adj1" fmla="val 30772"/>
              <a:gd name="adj2" fmla="val -123084"/>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回帰式の説明力：高くない</a:t>
            </a:r>
            <a:endParaRPr kumimoji="1" lang="ja-JP" altLang="en-US" sz="1000" dirty="0">
              <a:solidFill>
                <a:schemeClr val="tx1"/>
              </a:solidFill>
            </a:endParaRPr>
          </a:p>
        </p:txBody>
      </p:sp>
      <p:sp>
        <p:nvSpPr>
          <p:cNvPr id="16" name="角丸四角形吹き出し 15"/>
          <p:cNvSpPr/>
          <p:nvPr/>
        </p:nvSpPr>
        <p:spPr>
          <a:xfrm>
            <a:off x="6518787" y="2885796"/>
            <a:ext cx="1728192" cy="360040"/>
          </a:xfrm>
          <a:prstGeom prst="wedgeRoundRectCallout">
            <a:avLst>
              <a:gd name="adj1" fmla="val 60513"/>
              <a:gd name="adj2" fmla="val -18248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7411" name="Rectangle 3"/>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8" name="テキスト ボックス 17"/>
          <p:cNvSpPr txBox="1"/>
          <p:nvPr/>
        </p:nvSpPr>
        <p:spPr>
          <a:xfrm>
            <a:off x="1475656" y="4725144"/>
            <a:ext cx="5904656" cy="646331"/>
          </a:xfrm>
          <a:prstGeom prst="rect">
            <a:avLst/>
          </a:prstGeom>
          <a:noFill/>
        </p:spPr>
        <p:txBody>
          <a:bodyPr wrap="square" rtlCol="0">
            <a:spAutoFit/>
          </a:bodyPr>
          <a:lstStyle/>
          <a:p>
            <a:pPr algn="ctr"/>
            <a:r>
              <a:rPr lang="ja-JP" altLang="en-US" u="sng" dirty="0"/>
              <a:t>回帰式・・・Ｙ</a:t>
            </a:r>
            <a:r>
              <a:rPr lang="ja-JP" altLang="en-US" u="sng" dirty="0" smtClean="0"/>
              <a:t>＝</a:t>
            </a:r>
            <a:r>
              <a:rPr lang="en-US" altLang="ja-JP" u="sng" dirty="0" smtClean="0"/>
              <a:t>0.043</a:t>
            </a:r>
            <a:r>
              <a:rPr lang="ja-JP" altLang="en-US" u="sng" dirty="0" smtClean="0"/>
              <a:t>＋</a:t>
            </a:r>
            <a:r>
              <a:rPr lang="en-US" altLang="ja-JP" u="sng" dirty="0" smtClean="0"/>
              <a:t>0.655X</a:t>
            </a:r>
            <a:r>
              <a:rPr lang="ja-JP" altLang="ja-JP" u="sng" baseline="-25000" dirty="0"/>
              <a:t>１</a:t>
            </a:r>
            <a:endParaRPr lang="ja-JP" altLang="ja-JP" u="sng" dirty="0"/>
          </a:p>
          <a:p>
            <a:r>
              <a:rPr lang="ja-JP" altLang="en-US" dirty="0"/>
              <a:t>回帰係数の符号：正　有意確率</a:t>
            </a:r>
            <a:r>
              <a:rPr lang="en-US" altLang="ja-JP" dirty="0" smtClean="0"/>
              <a:t>0.000</a:t>
            </a:r>
            <a:r>
              <a:rPr lang="ja-JP" altLang="en-US" dirty="0" smtClean="0"/>
              <a:t>・</a:t>
            </a:r>
            <a:r>
              <a:rPr lang="ja-JP" altLang="en-US" dirty="0"/>
              <a:t>・・</a:t>
            </a:r>
            <a:r>
              <a:rPr lang="en-US" altLang="ja-JP" u="sng" dirty="0"/>
              <a:t>1</a:t>
            </a:r>
            <a:r>
              <a:rPr lang="ja-JP" altLang="en-US" u="sng" dirty="0"/>
              <a:t>％水準で有意</a:t>
            </a:r>
          </a:p>
        </p:txBody>
      </p:sp>
      <p:graphicFrame>
        <p:nvGraphicFramePr>
          <p:cNvPr id="3" name="表 2"/>
          <p:cNvGraphicFramePr>
            <a:graphicFrameLocks noGrp="1"/>
          </p:cNvGraphicFramePr>
          <p:nvPr>
            <p:extLst>
              <p:ext uri="{D42A27DB-BD31-4B8C-83A1-F6EECF244321}">
                <p14:modId xmlns:p14="http://schemas.microsoft.com/office/powerpoint/2010/main" val="4294143157"/>
              </p:ext>
            </p:extLst>
          </p:nvPr>
        </p:nvGraphicFramePr>
        <p:xfrm>
          <a:off x="1019174" y="3284984"/>
          <a:ext cx="7105651" cy="1440160"/>
        </p:xfrm>
        <a:graphic>
          <a:graphicData uri="http://schemas.openxmlformats.org/drawingml/2006/table">
            <a:tbl>
              <a:tblPr/>
              <a:tblGrid>
                <a:gridCol w="1390094"/>
                <a:gridCol w="1390094"/>
                <a:gridCol w="659927"/>
                <a:gridCol w="686063"/>
                <a:gridCol w="686063"/>
                <a:gridCol w="582064"/>
                <a:gridCol w="582064"/>
                <a:gridCol w="564641"/>
                <a:gridCol w="564641"/>
              </a:tblGrid>
              <a:tr h="220960">
                <a:tc gridSpan="9">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係数</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標準化されていない係数</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標準化係数</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共線性の統計量</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B</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ベータ</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許容度</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VIF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a:t>
                      </a:r>
                      <a:r>
                        <a:rPr lang="ja-JP" sz="900" kern="0">
                          <a:solidFill>
                            <a:srgbClr val="000000"/>
                          </a:solidFill>
                          <a:effectLst/>
                          <a:latin typeface="MS Gothic"/>
                          <a:ea typeface="ＭＳ 明朝"/>
                          <a:cs typeface="MS Gothic"/>
                        </a:rPr>
                        <a:t>定数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-.043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.078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-.549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.584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宝探しの演出・高揚得点</a:t>
                      </a:r>
                      <a:endParaRPr lang="ja-JP" sz="1050" kern="100" dirty="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.655</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.080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.646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8.209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MS Gothic"/>
                          <a:ea typeface="ＭＳ 明朝"/>
                          <a:cs typeface="MS Gothic"/>
                        </a:rPr>
                        <a:t>.000</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9">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a:t>
                      </a:r>
                      <a:r>
                        <a:rPr lang="en-US" sz="900" kern="0" dirty="0" smtClean="0">
                          <a:solidFill>
                            <a:srgbClr val="000000"/>
                          </a:solidFill>
                          <a:effectLst/>
                          <a:latin typeface="MS Gothic"/>
                          <a:ea typeface="ＭＳ 明朝"/>
                          <a:cs typeface="MS Gothic"/>
                        </a:rPr>
                        <a:t>.</a:t>
                      </a:r>
                      <a:r>
                        <a:rPr lang="ja-JP" altLang="en-US" sz="1050" dirty="0" smtClean="0"/>
                        <a:t>宝探しのように店内の多くの商品の中から消費者が探索できる店舗演出に対する価値得点</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1" name="円/楕円 10"/>
          <p:cNvSpPr/>
          <p:nvPr/>
        </p:nvSpPr>
        <p:spPr>
          <a:xfrm>
            <a:off x="2699792" y="2348880"/>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8417308" y="1844824"/>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6489146" y="4183202"/>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629050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39552" y="1628800"/>
            <a:ext cx="8136255" cy="576065"/>
          </a:xfrm>
          <a:prstGeom prst="rect">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仮説③系</a:t>
            </a:r>
            <a:r>
              <a:rPr kumimoji="1" lang="en-US" altLang="ja-JP" dirty="0" smtClean="0"/>
              <a:t>3</a:t>
            </a:r>
            <a:r>
              <a:rPr kumimoji="1" lang="ja-JP" altLang="en-US" dirty="0" smtClean="0"/>
              <a:t>の検証</a:t>
            </a:r>
            <a:endParaRPr kumimoji="1" lang="ja-JP" altLang="en-US" dirty="0"/>
          </a:p>
        </p:txBody>
      </p:sp>
      <p:sp>
        <p:nvSpPr>
          <p:cNvPr id="3" name="コンテンツ プレースホルダー 2"/>
          <p:cNvSpPr>
            <a:spLocks noGrp="1"/>
          </p:cNvSpPr>
          <p:nvPr>
            <p:ph idx="1"/>
          </p:nvPr>
        </p:nvSpPr>
        <p:spPr>
          <a:xfrm>
            <a:off x="539552" y="1203419"/>
            <a:ext cx="8229600" cy="1073453"/>
          </a:xfrm>
        </p:spPr>
        <p:txBody>
          <a:bodyPr>
            <a:normAutofit fontScale="92500" lnSpcReduction="10000"/>
          </a:bodyPr>
          <a:lstStyle/>
          <a:p>
            <a:pPr marL="0" indent="0">
              <a:buNone/>
            </a:pPr>
            <a:r>
              <a:rPr kumimoji="1" lang="ja-JP" altLang="en-US" sz="2300" dirty="0" smtClean="0"/>
              <a:t>・</a:t>
            </a:r>
            <a:r>
              <a:rPr kumimoji="1" lang="ja-JP" altLang="en-US" sz="2800" u="sng" dirty="0" smtClean="0"/>
              <a:t>仮説③系</a:t>
            </a:r>
            <a:r>
              <a:rPr kumimoji="1" lang="en-US" altLang="ja-JP" sz="2800" u="sng" dirty="0" smtClean="0"/>
              <a:t>3</a:t>
            </a:r>
            <a:endParaRPr kumimoji="1" lang="en-US" altLang="ja-JP" sz="2100" u="sng" dirty="0" smtClean="0"/>
          </a:p>
          <a:p>
            <a:pPr marL="0" indent="0">
              <a:buNone/>
            </a:pPr>
            <a:r>
              <a:rPr lang="ja-JP" altLang="en-US" sz="2100" dirty="0"/>
              <a:t>宝探しのように店内の多くの商品の中から消費者が探索できる演出に</a:t>
            </a:r>
            <a:r>
              <a:rPr lang="ja-JP" altLang="en-US" sz="2100" dirty="0" smtClean="0"/>
              <a:t>よって生成された価値がロイヤリティの形成に影響を与えている</a:t>
            </a:r>
            <a:r>
              <a:rPr lang="ja-JP" altLang="en-US" sz="2100" dirty="0"/>
              <a:t>か</a:t>
            </a:r>
            <a:r>
              <a:rPr lang="ja-JP" altLang="en-US" sz="2100" dirty="0" smtClean="0"/>
              <a:t>の検証</a:t>
            </a:r>
            <a:endParaRPr lang="en-US" altLang="ja-JP" sz="2100" dirty="0" smtClean="0"/>
          </a:p>
          <a:p>
            <a:pPr marL="0" indent="0">
              <a:buNone/>
            </a:pPr>
            <a:endParaRPr kumimoji="1" lang="en-US" altLang="ja-JP" sz="2400" dirty="0"/>
          </a:p>
        </p:txBody>
      </p:sp>
      <p:sp>
        <p:nvSpPr>
          <p:cNvPr id="4" name="日付プレースホルダー 3"/>
          <p:cNvSpPr>
            <a:spLocks noGrp="1"/>
          </p:cNvSpPr>
          <p:nvPr>
            <p:ph type="dt" sz="half" idx="10"/>
          </p:nvPr>
        </p:nvSpPr>
        <p:spPr/>
        <p:txBody>
          <a:bodyPr/>
          <a:lstStyle/>
          <a:p>
            <a:fld id="{B72776B9-5C23-4842-8D44-4B3F7D0832F6}"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54</a:t>
            </a:fld>
            <a:endParaRPr kumimoji="1" lang="ja-JP" altLang="en-US"/>
          </a:p>
        </p:txBody>
      </p:sp>
      <p:sp>
        <p:nvSpPr>
          <p:cNvPr id="11" name="正方形/長方形 10"/>
          <p:cNvSpPr/>
          <p:nvPr/>
        </p:nvSpPr>
        <p:spPr>
          <a:xfrm>
            <a:off x="502844" y="2284722"/>
            <a:ext cx="7992888" cy="3468109"/>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tx1"/>
                </a:solidFill>
              </a:rPr>
              <a:t>問</a:t>
            </a:r>
            <a:r>
              <a:rPr lang="en-US" altLang="ja-JP" sz="1600" dirty="0">
                <a:solidFill>
                  <a:schemeClr val="tx1"/>
                </a:solidFill>
              </a:rPr>
              <a:t>7</a:t>
            </a:r>
            <a:r>
              <a:rPr lang="ja-JP" altLang="en-US" sz="1600" dirty="0" smtClean="0">
                <a:solidFill>
                  <a:schemeClr val="tx1"/>
                </a:solidFill>
              </a:rPr>
              <a:t>－</a:t>
            </a:r>
            <a:r>
              <a:rPr lang="en-US" altLang="ja-JP" sz="1600" dirty="0" smtClean="0">
                <a:solidFill>
                  <a:schemeClr val="tx1"/>
                </a:solidFill>
              </a:rPr>
              <a:t>4</a:t>
            </a:r>
            <a:r>
              <a:rPr lang="ja-JP" altLang="en-US" sz="1600" dirty="0">
                <a:solidFill>
                  <a:schemeClr val="tx1"/>
                </a:solidFill>
              </a:rPr>
              <a:t>　宝探しのように店内の多くの商品の中から消費者が探索できる演出に</a:t>
            </a:r>
            <a:r>
              <a:rPr lang="ja-JP" altLang="en-US" sz="1600" dirty="0" smtClean="0">
                <a:solidFill>
                  <a:schemeClr val="tx1"/>
                </a:solidFill>
              </a:rPr>
              <a:t>よって</a:t>
            </a:r>
            <a:endParaRPr lang="en-US" altLang="ja-JP" sz="1600" dirty="0" smtClean="0">
              <a:solidFill>
                <a:schemeClr val="tx1"/>
              </a:solidFill>
            </a:endParaRPr>
          </a:p>
          <a:p>
            <a:r>
              <a:rPr lang="ja-JP" altLang="en-US" sz="1600" dirty="0" smtClean="0">
                <a:solidFill>
                  <a:schemeClr val="tx1"/>
                </a:solidFill>
              </a:rPr>
              <a:t>　　　　　　店内で充実した時間を過ごせたと思いますか</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a:t>
            </a:r>
            <a:r>
              <a:rPr lang="ja-JP" altLang="en-US" sz="1600" dirty="0">
                <a:solidFill>
                  <a:schemeClr val="tx1"/>
                </a:solidFill>
              </a:rPr>
              <a:t>１</a:t>
            </a:r>
            <a:r>
              <a:rPr lang="en-US" altLang="ja-JP" sz="1600" dirty="0">
                <a:solidFill>
                  <a:schemeClr val="tx1"/>
                </a:solidFill>
              </a:rPr>
              <a:t>.</a:t>
            </a:r>
            <a:r>
              <a:rPr lang="ja-JP" altLang="en-US" sz="1600" dirty="0" smtClean="0">
                <a:solidFill>
                  <a:schemeClr val="tx1"/>
                </a:solidFill>
              </a:rPr>
              <a:t>とてもそう思う　　　　　　 ３</a:t>
            </a:r>
            <a:r>
              <a:rPr lang="en-US" altLang="ja-JP" sz="1600" dirty="0" smtClean="0">
                <a:solidFill>
                  <a:schemeClr val="tx1"/>
                </a:solidFill>
              </a:rPr>
              <a:t>.</a:t>
            </a:r>
            <a:r>
              <a:rPr lang="ja-JP" altLang="en-US" sz="1600" dirty="0" smtClean="0">
                <a:solidFill>
                  <a:schemeClr val="tx1"/>
                </a:solidFill>
              </a:rPr>
              <a:t>あまりそう思わない</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３</a:t>
            </a:r>
            <a:r>
              <a:rPr lang="en-US" altLang="ja-JP" sz="1600" dirty="0" smtClean="0">
                <a:solidFill>
                  <a:schemeClr val="tx1"/>
                </a:solidFill>
              </a:rPr>
              <a:t>.</a:t>
            </a:r>
            <a:r>
              <a:rPr lang="ja-JP" altLang="en-US" sz="1600" dirty="0" smtClean="0">
                <a:solidFill>
                  <a:schemeClr val="tx1"/>
                </a:solidFill>
              </a:rPr>
              <a:t>ややそう思う　　　　　　　４</a:t>
            </a:r>
            <a:r>
              <a:rPr lang="en-US" altLang="ja-JP" sz="1600" dirty="0" smtClean="0">
                <a:solidFill>
                  <a:schemeClr val="tx1"/>
                </a:solidFill>
              </a:rPr>
              <a:t>.</a:t>
            </a:r>
            <a:r>
              <a:rPr lang="ja-JP" altLang="en-US" sz="1600" dirty="0" smtClean="0">
                <a:solidFill>
                  <a:schemeClr val="tx1"/>
                </a:solidFill>
              </a:rPr>
              <a:t>まったく思わない</a:t>
            </a:r>
            <a:endParaRPr lang="en-US" altLang="ja-JP" sz="1600" dirty="0" smtClean="0">
              <a:solidFill>
                <a:schemeClr val="tx1"/>
              </a:solidFill>
            </a:endParaRPr>
          </a:p>
          <a:p>
            <a:r>
              <a:rPr lang="ja-JP" altLang="en-US" sz="1600" dirty="0" smtClean="0">
                <a:solidFill>
                  <a:schemeClr val="tx1"/>
                </a:solidFill>
              </a:rPr>
              <a:t>問</a:t>
            </a:r>
            <a:r>
              <a:rPr lang="en-US" altLang="ja-JP" sz="1600" dirty="0">
                <a:solidFill>
                  <a:schemeClr val="tx1"/>
                </a:solidFill>
              </a:rPr>
              <a:t>7</a:t>
            </a:r>
            <a:r>
              <a:rPr lang="ja-JP" altLang="en-US" sz="1600" dirty="0" smtClean="0">
                <a:solidFill>
                  <a:schemeClr val="tx1"/>
                </a:solidFill>
              </a:rPr>
              <a:t>－</a:t>
            </a:r>
            <a:r>
              <a:rPr lang="en-US" altLang="ja-JP" sz="1600" dirty="0" smtClean="0">
                <a:solidFill>
                  <a:schemeClr val="tx1"/>
                </a:solidFill>
              </a:rPr>
              <a:t>5</a:t>
            </a:r>
            <a:r>
              <a:rPr lang="ja-JP" altLang="en-US" sz="1600" dirty="0">
                <a:solidFill>
                  <a:schemeClr val="tx1"/>
                </a:solidFill>
              </a:rPr>
              <a:t>　宝探しのように店内の多くの商品の中から消費者が探索できる演出に</a:t>
            </a:r>
            <a:r>
              <a:rPr lang="ja-JP" altLang="en-US" sz="1600" dirty="0" smtClean="0">
                <a:solidFill>
                  <a:schemeClr val="tx1"/>
                </a:solidFill>
              </a:rPr>
              <a:t>好感を</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もちましたか</a:t>
            </a:r>
            <a:endParaRPr lang="ja-JP" altLang="en-US" sz="1600" dirty="0">
              <a:solidFill>
                <a:schemeClr val="tx1"/>
              </a:solidFill>
            </a:endParaRPr>
          </a:p>
          <a:p>
            <a:r>
              <a:rPr lang="ja-JP" altLang="en-US" sz="1600" dirty="0">
                <a:solidFill>
                  <a:schemeClr val="tx1"/>
                </a:solidFill>
              </a:rPr>
              <a:t>　　　　　　　　　　　１</a:t>
            </a:r>
            <a:r>
              <a:rPr lang="en-US" altLang="ja-JP" sz="1600" dirty="0">
                <a:solidFill>
                  <a:schemeClr val="tx1"/>
                </a:solidFill>
              </a:rPr>
              <a:t>.</a:t>
            </a:r>
            <a:r>
              <a:rPr lang="ja-JP" altLang="en-US" sz="1600" dirty="0" smtClean="0">
                <a:solidFill>
                  <a:schemeClr val="tx1"/>
                </a:solidFill>
              </a:rPr>
              <a:t>とてももっている</a:t>
            </a:r>
            <a:r>
              <a:rPr lang="ja-JP" altLang="en-US" sz="1600" dirty="0">
                <a:solidFill>
                  <a:schemeClr val="tx1"/>
                </a:solidFill>
              </a:rPr>
              <a:t>　　　　　　 ３</a:t>
            </a:r>
            <a:r>
              <a:rPr lang="en-US" altLang="ja-JP" sz="1600" dirty="0">
                <a:solidFill>
                  <a:schemeClr val="tx1"/>
                </a:solidFill>
              </a:rPr>
              <a:t>.</a:t>
            </a:r>
            <a:r>
              <a:rPr lang="ja-JP" altLang="en-US" sz="1600" dirty="0" smtClean="0">
                <a:solidFill>
                  <a:schemeClr val="tx1"/>
                </a:solidFill>
              </a:rPr>
              <a:t>あまりもっていない</a:t>
            </a:r>
            <a:endParaRPr lang="ja-JP" altLang="en-US" sz="1600" dirty="0">
              <a:solidFill>
                <a:schemeClr val="tx1"/>
              </a:solidFill>
            </a:endParaRPr>
          </a:p>
          <a:p>
            <a:r>
              <a:rPr lang="ja-JP" altLang="en-US" sz="1600" dirty="0">
                <a:solidFill>
                  <a:schemeClr val="tx1"/>
                </a:solidFill>
              </a:rPr>
              <a:t>　　　　　　　　　　　３</a:t>
            </a:r>
            <a:r>
              <a:rPr lang="en-US" altLang="ja-JP" sz="1600" dirty="0">
                <a:solidFill>
                  <a:schemeClr val="tx1"/>
                </a:solidFill>
              </a:rPr>
              <a:t>.</a:t>
            </a:r>
            <a:r>
              <a:rPr lang="ja-JP" altLang="en-US" sz="1600" dirty="0" smtClean="0">
                <a:solidFill>
                  <a:schemeClr val="tx1"/>
                </a:solidFill>
              </a:rPr>
              <a:t>やや</a:t>
            </a:r>
            <a:r>
              <a:rPr lang="ja-JP" altLang="en-US" sz="1600" dirty="0">
                <a:solidFill>
                  <a:schemeClr val="tx1"/>
                </a:solidFill>
              </a:rPr>
              <a:t>もっている　　　　　　　４</a:t>
            </a:r>
            <a:r>
              <a:rPr lang="en-US" altLang="ja-JP" sz="1600" dirty="0" smtClean="0">
                <a:solidFill>
                  <a:schemeClr val="tx1"/>
                </a:solidFill>
              </a:rPr>
              <a:t>.</a:t>
            </a:r>
            <a:r>
              <a:rPr lang="ja-JP" altLang="en-US" sz="1600" dirty="0" err="1">
                <a:solidFill>
                  <a:schemeClr val="tx1"/>
                </a:solidFill>
              </a:rPr>
              <a:t>まったく</a:t>
            </a:r>
            <a:r>
              <a:rPr lang="ja-JP" altLang="en-US" sz="1600" dirty="0" err="1" smtClean="0">
                <a:solidFill>
                  <a:schemeClr val="tx1"/>
                </a:solidFill>
              </a:rPr>
              <a:t>もって</a:t>
            </a:r>
            <a:r>
              <a:rPr lang="ja-JP" altLang="en-US" sz="1600" dirty="0" smtClean="0">
                <a:solidFill>
                  <a:schemeClr val="tx1"/>
                </a:solidFill>
              </a:rPr>
              <a:t>いない</a:t>
            </a:r>
            <a:endParaRPr lang="en-US" altLang="ja-JP" sz="1600" dirty="0" smtClean="0">
              <a:solidFill>
                <a:schemeClr val="tx1"/>
              </a:solidFill>
            </a:endParaRPr>
          </a:p>
          <a:p>
            <a:r>
              <a:rPr lang="ja-JP" altLang="en-US" sz="1600" dirty="0" smtClean="0">
                <a:solidFill>
                  <a:schemeClr val="tx1"/>
                </a:solidFill>
              </a:rPr>
              <a:t>問</a:t>
            </a:r>
            <a:r>
              <a:rPr lang="en-US" altLang="ja-JP" sz="1600" dirty="0" smtClean="0">
                <a:solidFill>
                  <a:schemeClr val="tx1"/>
                </a:solidFill>
              </a:rPr>
              <a:t>7</a:t>
            </a:r>
            <a:r>
              <a:rPr lang="ja-JP" altLang="en-US" sz="1600" dirty="0" smtClean="0">
                <a:solidFill>
                  <a:schemeClr val="tx1"/>
                </a:solidFill>
              </a:rPr>
              <a:t>－</a:t>
            </a:r>
            <a:r>
              <a:rPr lang="en-US" altLang="ja-JP" sz="1600" dirty="0">
                <a:solidFill>
                  <a:schemeClr val="tx1"/>
                </a:solidFill>
              </a:rPr>
              <a:t>6</a:t>
            </a:r>
            <a:r>
              <a:rPr lang="ja-JP" altLang="en-US" sz="1600" dirty="0">
                <a:solidFill>
                  <a:schemeClr val="tx1"/>
                </a:solidFill>
              </a:rPr>
              <a:t>　宝探しのように店内の多くの商品の中から消費者が探索できる演出に</a:t>
            </a:r>
            <a:r>
              <a:rPr lang="ja-JP" altLang="en-US" sz="1600" dirty="0" smtClean="0">
                <a:solidFill>
                  <a:schemeClr val="tx1"/>
                </a:solidFill>
              </a:rPr>
              <a:t>より</a:t>
            </a:r>
            <a:endParaRPr lang="en-US" altLang="ja-JP" sz="1600" dirty="0" smtClean="0">
              <a:solidFill>
                <a:schemeClr val="tx1"/>
              </a:solidFill>
            </a:endParaRPr>
          </a:p>
          <a:p>
            <a:r>
              <a:rPr lang="ja-JP" altLang="en-US" sz="1600" dirty="0">
                <a:solidFill>
                  <a:schemeClr val="tx1"/>
                </a:solidFill>
              </a:rPr>
              <a:t>　</a:t>
            </a:r>
            <a:r>
              <a:rPr lang="ja-JP" altLang="en-US" sz="1600" dirty="0" smtClean="0">
                <a:solidFill>
                  <a:schemeClr val="tx1"/>
                </a:solidFill>
              </a:rPr>
              <a:t>　　　　　また行きたいと思いますか</a:t>
            </a:r>
            <a:endParaRPr lang="ja-JP" altLang="en-US" sz="1600" dirty="0">
              <a:solidFill>
                <a:schemeClr val="tx1"/>
              </a:solidFill>
            </a:endParaRPr>
          </a:p>
          <a:p>
            <a:r>
              <a:rPr lang="ja-JP" altLang="en-US" sz="1600" dirty="0">
                <a:solidFill>
                  <a:schemeClr val="tx1"/>
                </a:solidFill>
              </a:rPr>
              <a:t>　　　　　　　　　　　１</a:t>
            </a:r>
            <a:r>
              <a:rPr lang="en-US" altLang="ja-JP" sz="1600" dirty="0">
                <a:solidFill>
                  <a:schemeClr val="tx1"/>
                </a:solidFill>
              </a:rPr>
              <a:t>.</a:t>
            </a:r>
            <a:r>
              <a:rPr lang="ja-JP" altLang="en-US" sz="1600" dirty="0">
                <a:solidFill>
                  <a:schemeClr val="tx1"/>
                </a:solidFill>
              </a:rPr>
              <a:t>とてももっている　　　　　　 ３</a:t>
            </a:r>
            <a:r>
              <a:rPr lang="en-US" altLang="ja-JP" sz="1600" dirty="0">
                <a:solidFill>
                  <a:schemeClr val="tx1"/>
                </a:solidFill>
              </a:rPr>
              <a:t>.</a:t>
            </a:r>
            <a:r>
              <a:rPr lang="ja-JP" altLang="en-US" sz="1600" dirty="0">
                <a:solidFill>
                  <a:schemeClr val="tx1"/>
                </a:solidFill>
              </a:rPr>
              <a:t>あまりもっていない</a:t>
            </a:r>
          </a:p>
          <a:p>
            <a:r>
              <a:rPr lang="ja-JP" altLang="en-US" sz="1600" dirty="0">
                <a:solidFill>
                  <a:schemeClr val="tx1"/>
                </a:solidFill>
              </a:rPr>
              <a:t>　　　　　　　　　　　３</a:t>
            </a:r>
            <a:r>
              <a:rPr lang="en-US" altLang="ja-JP" sz="1600" dirty="0">
                <a:solidFill>
                  <a:schemeClr val="tx1"/>
                </a:solidFill>
              </a:rPr>
              <a:t>.</a:t>
            </a:r>
            <a:r>
              <a:rPr lang="ja-JP" altLang="en-US" sz="1600" dirty="0">
                <a:solidFill>
                  <a:schemeClr val="tx1"/>
                </a:solidFill>
              </a:rPr>
              <a:t>ややもっている　　　　　　　４</a:t>
            </a:r>
            <a:r>
              <a:rPr lang="en-US" altLang="ja-JP" sz="1600" dirty="0">
                <a:solidFill>
                  <a:schemeClr val="tx1"/>
                </a:solidFill>
              </a:rPr>
              <a:t>.</a:t>
            </a:r>
            <a:r>
              <a:rPr lang="ja-JP" altLang="en-US" sz="1600" dirty="0" err="1">
                <a:solidFill>
                  <a:schemeClr val="tx1"/>
                </a:solidFill>
              </a:rPr>
              <a:t>まったくもって</a:t>
            </a:r>
            <a:r>
              <a:rPr lang="ja-JP" altLang="en-US" sz="1600" dirty="0">
                <a:solidFill>
                  <a:schemeClr val="tx1"/>
                </a:solidFill>
              </a:rPr>
              <a:t>いない</a:t>
            </a:r>
          </a:p>
          <a:p>
            <a:endParaRPr lang="ja-JP" altLang="en-US" sz="1600" dirty="0">
              <a:solidFill>
                <a:schemeClr val="tx1"/>
              </a:solidFill>
            </a:endParaRPr>
          </a:p>
        </p:txBody>
      </p:sp>
      <p:sp>
        <p:nvSpPr>
          <p:cNvPr id="15" name="テキスト ボックス 14"/>
          <p:cNvSpPr txBox="1"/>
          <p:nvPr/>
        </p:nvSpPr>
        <p:spPr>
          <a:xfrm>
            <a:off x="611235" y="5744981"/>
            <a:ext cx="7992888" cy="400110"/>
          </a:xfrm>
          <a:prstGeom prst="rect">
            <a:avLst/>
          </a:prstGeom>
          <a:noFill/>
        </p:spPr>
        <p:txBody>
          <a:bodyPr wrap="square" rtlCol="0">
            <a:spAutoFit/>
          </a:bodyPr>
          <a:lstStyle/>
          <a:p>
            <a:r>
              <a:rPr lang="ja-JP" altLang="en-US" dirty="0" smtClean="0"/>
              <a:t>→</a:t>
            </a:r>
            <a:r>
              <a:rPr lang="ja-JP" altLang="en-US" u="sng" dirty="0" smtClean="0"/>
              <a:t>価値主成分</a:t>
            </a:r>
            <a:r>
              <a:rPr lang="ja-JP" altLang="en-US" dirty="0" smtClean="0"/>
              <a:t>と</a:t>
            </a:r>
            <a:r>
              <a:rPr lang="ja-JP" altLang="en-US" u="sng" dirty="0" smtClean="0"/>
              <a:t>「買い物満足度」「好感」「再来店意思」尺度</a:t>
            </a:r>
            <a:r>
              <a:rPr lang="ja-JP" altLang="en-US" dirty="0" smtClean="0"/>
              <a:t>を用いて</a:t>
            </a:r>
            <a:r>
              <a:rPr lang="ja-JP" altLang="en-US" sz="2000" u="sng" dirty="0" smtClean="0"/>
              <a:t>単</a:t>
            </a:r>
            <a:r>
              <a:rPr lang="ja-JP" altLang="en-US" sz="2000" u="sng" dirty="0"/>
              <a:t>回帰分析</a:t>
            </a:r>
          </a:p>
        </p:txBody>
      </p:sp>
      <p:sp>
        <p:nvSpPr>
          <p:cNvPr id="6" name="テキスト ボックス 5"/>
          <p:cNvSpPr txBox="1"/>
          <p:nvPr/>
        </p:nvSpPr>
        <p:spPr>
          <a:xfrm>
            <a:off x="611235" y="5319726"/>
            <a:ext cx="7479195" cy="461665"/>
          </a:xfrm>
          <a:prstGeom prst="rect">
            <a:avLst/>
          </a:prstGeom>
          <a:noFill/>
        </p:spPr>
        <p:txBody>
          <a:bodyPr wrap="square" rtlCol="0">
            <a:spAutoFit/>
          </a:bodyPr>
          <a:lstStyle/>
          <a:p>
            <a:r>
              <a:rPr kumimoji="1" lang="ja-JP" altLang="en-US" sz="1200" dirty="0" smtClean="0"/>
              <a:t>＊問</a:t>
            </a:r>
            <a:r>
              <a:rPr kumimoji="1" lang="en-US" altLang="ja-JP" sz="1200" dirty="0" smtClean="0"/>
              <a:t>6-4</a:t>
            </a:r>
            <a:r>
              <a:rPr kumimoji="1" lang="ja-JP" altLang="en-US" sz="1200" dirty="0" smtClean="0"/>
              <a:t>を「買い物満足度」尺度、問</a:t>
            </a:r>
            <a:r>
              <a:rPr kumimoji="1" lang="en-US" altLang="ja-JP" sz="1200" dirty="0" smtClean="0"/>
              <a:t>6-5</a:t>
            </a:r>
            <a:r>
              <a:rPr kumimoji="1" lang="ja-JP" altLang="en-US" sz="1200" dirty="0" smtClean="0"/>
              <a:t>を「好感尺度」、問</a:t>
            </a:r>
            <a:r>
              <a:rPr kumimoji="1" lang="en-US" altLang="ja-JP" sz="1200" dirty="0" smtClean="0"/>
              <a:t>6-6</a:t>
            </a:r>
            <a:r>
              <a:rPr lang="ja-JP" altLang="en-US" sz="1200" dirty="0" smtClean="0"/>
              <a:t>を「再来店意思」尺度とし、</a:t>
            </a:r>
            <a:r>
              <a:rPr lang="en-US" altLang="ja-JP" sz="1200" dirty="0" smtClean="0"/>
              <a:t>3</a:t>
            </a:r>
            <a:r>
              <a:rPr lang="ja-JP" altLang="en-US" sz="1200" dirty="0" smtClean="0"/>
              <a:t>尺度をまとめて「態度的ストアロイヤリティ」とする</a:t>
            </a:r>
            <a:endParaRPr kumimoji="1" lang="ja-JP" altLang="en-US" sz="1200" dirty="0"/>
          </a:p>
        </p:txBody>
      </p:sp>
    </p:spTree>
    <p:extLst>
      <p:ext uri="{BB962C8B-B14F-4D97-AF65-F5344CB8AC3E}">
        <p14:creationId xmlns:p14="http://schemas.microsoft.com/office/powerpoint/2010/main" val="40542632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lstStyle/>
          <a:p>
            <a:r>
              <a:rPr kumimoji="1" lang="ja-JP" altLang="en-US" dirty="0" smtClean="0"/>
              <a:t>仮説③の系</a:t>
            </a:r>
            <a:r>
              <a:rPr kumimoji="1" lang="en-US" altLang="ja-JP" dirty="0" smtClean="0"/>
              <a:t>3</a:t>
            </a:r>
            <a:r>
              <a:rPr kumimoji="1" lang="ja-JP" altLang="en-US" dirty="0" smtClean="0"/>
              <a:t>の検証</a:t>
            </a:r>
            <a:r>
              <a:rPr kumimoji="1" lang="en-US" altLang="ja-JP" dirty="0" smtClean="0"/>
              <a:t>1</a:t>
            </a:r>
            <a:endParaRPr kumimoji="1" lang="ja-JP" altLang="en-US" dirty="0"/>
          </a:p>
        </p:txBody>
      </p:sp>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55</a:t>
            </a:fld>
            <a:endParaRPr kumimoji="1" lang="ja-JP" altLang="en-US"/>
          </a:p>
        </p:txBody>
      </p:sp>
      <p:sp>
        <p:nvSpPr>
          <p:cNvPr id="11" name="テキスト ボックス 10"/>
          <p:cNvSpPr txBox="1"/>
          <p:nvPr/>
        </p:nvSpPr>
        <p:spPr>
          <a:xfrm>
            <a:off x="1497505" y="5229200"/>
            <a:ext cx="5904656" cy="646331"/>
          </a:xfrm>
          <a:prstGeom prst="rect">
            <a:avLst/>
          </a:prstGeom>
          <a:noFill/>
        </p:spPr>
        <p:txBody>
          <a:bodyPr wrap="square" rtlCol="0">
            <a:spAutoFit/>
          </a:bodyPr>
          <a:lstStyle/>
          <a:p>
            <a:pPr algn="ctr"/>
            <a:r>
              <a:rPr lang="ja-JP" altLang="en-US" u="sng" dirty="0"/>
              <a:t>回帰式・・・Ｙ</a:t>
            </a:r>
            <a:r>
              <a:rPr lang="ja-JP" altLang="en-US" u="sng" dirty="0" smtClean="0"/>
              <a:t>＝</a:t>
            </a:r>
            <a:r>
              <a:rPr lang="en-US" altLang="ja-JP" u="sng" dirty="0"/>
              <a:t>3.417</a:t>
            </a:r>
            <a:r>
              <a:rPr lang="ja-JP" altLang="en-US" u="sng" dirty="0" smtClean="0"/>
              <a:t>＋</a:t>
            </a:r>
            <a:r>
              <a:rPr lang="en-US" altLang="ja-JP" u="sng" dirty="0" smtClean="0"/>
              <a:t>0.446X</a:t>
            </a:r>
            <a:r>
              <a:rPr lang="ja-JP" altLang="ja-JP" u="sng" baseline="-25000" dirty="0"/>
              <a:t>１</a:t>
            </a:r>
            <a:endParaRPr lang="ja-JP" altLang="ja-JP" u="sng" dirty="0"/>
          </a:p>
          <a:p>
            <a:r>
              <a:rPr lang="ja-JP" altLang="en-US" dirty="0"/>
              <a:t>回帰係数の符号：正　有意確率</a:t>
            </a:r>
            <a:r>
              <a:rPr lang="en-US" altLang="ja-JP" dirty="0" smtClean="0"/>
              <a:t>0.001</a:t>
            </a:r>
            <a:r>
              <a:rPr lang="ja-JP" altLang="en-US" dirty="0" smtClean="0"/>
              <a:t>・</a:t>
            </a:r>
            <a:r>
              <a:rPr lang="ja-JP" altLang="en-US" dirty="0"/>
              <a:t>・・</a:t>
            </a:r>
            <a:r>
              <a:rPr lang="en-US" altLang="ja-JP" u="sng" dirty="0"/>
              <a:t>1</a:t>
            </a:r>
            <a:r>
              <a:rPr lang="ja-JP" altLang="en-US" u="sng" dirty="0"/>
              <a:t>％水準で有意</a:t>
            </a:r>
          </a:p>
        </p:txBody>
      </p:sp>
      <p:sp>
        <p:nvSpPr>
          <p:cNvPr id="12" name="正方形/長方形 11"/>
          <p:cNvSpPr/>
          <p:nvPr/>
        </p:nvSpPr>
        <p:spPr>
          <a:xfrm>
            <a:off x="755576" y="5861104"/>
            <a:ext cx="7560840" cy="93784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仮説③系③</a:t>
            </a:r>
            <a:endParaRPr lang="en-US" altLang="ja-JP" u="sng" dirty="0" smtClean="0">
              <a:solidFill>
                <a:schemeClr val="tx1"/>
              </a:solidFill>
            </a:endParaRPr>
          </a:p>
          <a:p>
            <a:pPr algn="ctr"/>
            <a:r>
              <a:rPr lang="ja-JP" altLang="en-US" dirty="0">
                <a:solidFill>
                  <a:schemeClr val="tx1"/>
                </a:solidFill>
              </a:rPr>
              <a:t>宝探しのように店内の多くの商品の中から消費者が探索できる店舗</a:t>
            </a:r>
            <a:r>
              <a:rPr lang="ja-JP" altLang="en-US" dirty="0" smtClean="0">
                <a:solidFill>
                  <a:schemeClr val="tx1"/>
                </a:solidFill>
              </a:rPr>
              <a:t>演出は消費者に高揚感を与え、価値を醸成し、</a:t>
            </a:r>
            <a:r>
              <a:rPr lang="ja-JP" altLang="en-US" u="sng" dirty="0" smtClean="0">
                <a:solidFill>
                  <a:schemeClr val="tx1"/>
                </a:solidFill>
              </a:rPr>
              <a:t>買い物満足</a:t>
            </a:r>
            <a:r>
              <a:rPr lang="ja-JP" altLang="en-US" dirty="0" smtClean="0">
                <a:solidFill>
                  <a:schemeClr val="tx1"/>
                </a:solidFill>
              </a:rPr>
              <a:t>に影響を及ぼす</a:t>
            </a:r>
          </a:p>
          <a:p>
            <a:pPr algn="ctr"/>
            <a:endParaRPr lang="en-US" altLang="ja-JP" u="sng" dirty="0" smtClean="0">
              <a:solidFill>
                <a:schemeClr val="tx1"/>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sp>
        <p:nvSpPr>
          <p:cNvPr id="13" name="雲 12"/>
          <p:cNvSpPr/>
          <p:nvPr/>
        </p:nvSpPr>
        <p:spPr>
          <a:xfrm>
            <a:off x="7103785" y="5408349"/>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4" name="星 5 13"/>
          <p:cNvSpPr/>
          <p:nvPr/>
        </p:nvSpPr>
        <p:spPr>
          <a:xfrm>
            <a:off x="8111897" y="5120317"/>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68863" y="1059068"/>
            <a:ext cx="8734266" cy="307777"/>
          </a:xfrm>
          <a:prstGeom prst="rect">
            <a:avLst/>
          </a:prstGeom>
          <a:noFill/>
        </p:spPr>
        <p:txBody>
          <a:bodyPr wrap="square" rtlCol="0">
            <a:spAutoFit/>
          </a:bodyPr>
          <a:lstStyle/>
          <a:p>
            <a:r>
              <a:rPr lang="ja-JP" altLang="en-US" sz="1400" dirty="0" smtClean="0"/>
              <a:t>仮説</a:t>
            </a:r>
            <a:r>
              <a:rPr lang="ja-JP" altLang="en-US" sz="1400" dirty="0"/>
              <a:t>③</a:t>
            </a:r>
            <a:r>
              <a:rPr lang="ja-JP" altLang="en-US" sz="1400" dirty="0" smtClean="0"/>
              <a:t>、系３の検証：仮説①と同様に</a:t>
            </a:r>
            <a:r>
              <a:rPr lang="ja-JP" altLang="en-US" sz="1400" u="sng" dirty="0" smtClean="0"/>
              <a:t>単</a:t>
            </a:r>
            <a:r>
              <a:rPr lang="ja-JP" altLang="en-US" sz="1400" u="sng" dirty="0"/>
              <a:t>回帰分析</a:t>
            </a:r>
            <a:r>
              <a:rPr lang="ja-JP" altLang="en-US" sz="1400" dirty="0"/>
              <a:t>を用いて、高揚感・価値・ロイヤリティの影響関係を探る</a:t>
            </a:r>
          </a:p>
        </p:txBody>
      </p:sp>
      <p:graphicFrame>
        <p:nvGraphicFramePr>
          <p:cNvPr id="3" name="表 2"/>
          <p:cNvGraphicFramePr>
            <a:graphicFrameLocks noGrp="1"/>
          </p:cNvGraphicFramePr>
          <p:nvPr>
            <p:extLst>
              <p:ext uri="{D42A27DB-BD31-4B8C-83A1-F6EECF244321}">
                <p14:modId xmlns:p14="http://schemas.microsoft.com/office/powerpoint/2010/main" val="1643742064"/>
              </p:ext>
            </p:extLst>
          </p:nvPr>
        </p:nvGraphicFramePr>
        <p:xfrm>
          <a:off x="323528" y="1484784"/>
          <a:ext cx="3981449" cy="1016000"/>
        </p:xfrm>
        <a:graphic>
          <a:graphicData uri="http://schemas.openxmlformats.org/drawingml/2006/table">
            <a:tbl>
              <a:tblPr/>
              <a:tblGrid>
                <a:gridCol w="536661"/>
                <a:gridCol w="634466"/>
                <a:gridCol w="936774"/>
                <a:gridCol w="936774"/>
                <a:gridCol w="936774"/>
              </a:tblGrid>
              <a:tr h="201389">
                <a:tc gridSpan="5">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モデルの要約</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R</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R2 </a:t>
                      </a:r>
                      <a:r>
                        <a:rPr lang="ja-JP" sz="900" kern="0">
                          <a:solidFill>
                            <a:srgbClr val="000000"/>
                          </a:solidFill>
                          <a:effectLst/>
                          <a:latin typeface="MS Gothic"/>
                          <a:ea typeface="ＭＳ 明朝"/>
                          <a:cs typeface="MS Gothic"/>
                        </a:rPr>
                        <a:t>乗</a:t>
                      </a:r>
                      <a:r>
                        <a:rPr lang="en-US" sz="900" kern="0">
                          <a:solidFill>
                            <a:srgbClr val="000000"/>
                          </a:solidFill>
                          <a:effectLst/>
                          <a:latin typeface="MS Gothic"/>
                          <a:ea typeface="ＭＳ 明朝"/>
                          <a:cs typeface="MS Gothic"/>
                        </a:rPr>
                        <a:t> (</a:t>
                      </a:r>
                      <a:r>
                        <a:rPr lang="ja-JP" sz="900" kern="0">
                          <a:solidFill>
                            <a:srgbClr val="000000"/>
                          </a:solidFill>
                          <a:effectLst/>
                          <a:latin typeface="MS Gothic"/>
                          <a:ea typeface="ＭＳ 明朝"/>
                          <a:cs typeface="MS Gothic"/>
                        </a:rPr>
                        <a:t>決定係数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調整済</a:t>
                      </a:r>
                      <a:r>
                        <a:rPr lang="en-US" sz="900" kern="0">
                          <a:solidFill>
                            <a:srgbClr val="000000"/>
                          </a:solidFill>
                          <a:effectLst/>
                          <a:latin typeface="MS Gothic"/>
                          <a:ea typeface="ＭＳ 明朝"/>
                          <a:cs typeface="MS Gothic"/>
                        </a:rPr>
                        <a:t> R2 </a:t>
                      </a:r>
                      <a:r>
                        <a:rPr lang="ja-JP" sz="900" kern="0">
                          <a:solidFill>
                            <a:srgbClr val="000000"/>
                          </a:solidFill>
                          <a:effectLst/>
                          <a:latin typeface="MS Gothic"/>
                          <a:ea typeface="ＭＳ 明朝"/>
                          <a:cs typeface="MS Gothic"/>
                        </a:rPr>
                        <a:t>乗</a:t>
                      </a:r>
                      <a:r>
                        <a:rPr lang="en-US" sz="900" kern="0">
                          <a:solidFill>
                            <a:srgbClr val="000000"/>
                          </a:solidFill>
                          <a:effectLst/>
                          <a:latin typeface="MS Gothic"/>
                          <a:ea typeface="ＭＳ 明朝"/>
                          <a:cs typeface="MS Gothic"/>
                        </a:rPr>
                        <a:t> (</a:t>
                      </a:r>
                      <a:r>
                        <a:rPr lang="ja-JP" sz="900" kern="0">
                          <a:solidFill>
                            <a:srgbClr val="000000"/>
                          </a:solidFill>
                          <a:effectLst/>
                          <a:latin typeface="MS Gothic"/>
                          <a:ea typeface="ＭＳ 明朝"/>
                          <a:cs typeface="MS Gothic"/>
                        </a:rPr>
                        <a:t>調整済決定係数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推定値の標準誤差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.619</a:t>
                      </a:r>
                      <a:r>
                        <a:rPr lang="en-US" sz="900" kern="0" baseline="30000">
                          <a:solidFill>
                            <a:srgbClr val="000000"/>
                          </a:solidFill>
                          <a:effectLst/>
                          <a:latin typeface="MS Gothic"/>
                          <a:ea typeface="ＭＳ 明朝"/>
                          <a:cs typeface="MS Gothic"/>
                        </a:rPr>
                        <a:t>a</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.383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dirty="0">
                          <a:solidFill>
                            <a:srgbClr val="000000"/>
                          </a:solidFill>
                          <a:effectLst/>
                          <a:latin typeface="MS Gothic"/>
                          <a:ea typeface="ＭＳ 明朝"/>
                          <a:cs typeface="MS Gothic"/>
                        </a:rPr>
                        <a:t>.376</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.569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a:t>
                      </a:r>
                      <a:r>
                        <a:rPr lang="ja-JP" altLang="en-US" sz="900" kern="0" dirty="0" smtClean="0">
                          <a:solidFill>
                            <a:srgbClr val="000000"/>
                          </a:solidFill>
                          <a:effectLst/>
                          <a:latin typeface="MS Gothic"/>
                          <a:ea typeface="ＭＳ 明朝"/>
                          <a:cs typeface="MS Gothic"/>
                        </a:rPr>
                        <a:t>問</a:t>
                      </a:r>
                      <a:r>
                        <a:rPr lang="en-US" altLang="ja-JP" sz="900" kern="0" dirty="0" smtClean="0">
                          <a:solidFill>
                            <a:srgbClr val="000000"/>
                          </a:solidFill>
                          <a:effectLst/>
                          <a:latin typeface="MS Gothic"/>
                          <a:ea typeface="ＭＳ 明朝"/>
                          <a:cs typeface="MS Gothic"/>
                        </a:rPr>
                        <a:t>7</a:t>
                      </a:r>
                      <a:r>
                        <a:rPr lang="ja-JP" altLang="en-US" sz="900" kern="0" dirty="0" smtClean="0">
                          <a:solidFill>
                            <a:srgbClr val="000000"/>
                          </a:solidFill>
                          <a:effectLst/>
                          <a:latin typeface="MS Gothic"/>
                          <a:ea typeface="ＭＳ 明朝"/>
                          <a:cs typeface="MS Gothic"/>
                        </a:rPr>
                        <a:t>価値得点</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4072046187"/>
              </p:ext>
            </p:extLst>
          </p:nvPr>
        </p:nvGraphicFramePr>
        <p:xfrm>
          <a:off x="4535996" y="1378447"/>
          <a:ext cx="4152898" cy="1428373"/>
        </p:xfrm>
        <a:graphic>
          <a:graphicData uri="http://schemas.openxmlformats.org/drawingml/2006/table">
            <a:tbl>
              <a:tblPr/>
              <a:tblGrid>
                <a:gridCol w="446750"/>
                <a:gridCol w="605568"/>
                <a:gridCol w="605568"/>
                <a:gridCol w="623753"/>
                <a:gridCol w="623753"/>
                <a:gridCol w="623753"/>
                <a:gridCol w="623753"/>
              </a:tblGrid>
              <a:tr h="0">
                <a:tc gridSpan="7">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分散分析</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平方和</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df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平均平方</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3">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回帰</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18.895</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18.895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58.351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.000</a:t>
                      </a:r>
                      <a:r>
                        <a:rPr lang="en-US" sz="900" kern="0" baseline="30000">
                          <a:solidFill>
                            <a:srgbClr val="000000"/>
                          </a:solidFill>
                          <a:effectLst/>
                          <a:latin typeface="MS Gothic"/>
                          <a:ea typeface="ＭＳ 明朝"/>
                          <a:cs typeface="MS Gothic"/>
                        </a:rPr>
                        <a:t>b</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残差</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30.439</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94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.324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dirty="0">
                          <a:effectLst/>
                          <a:latin typeface="Times New Roman"/>
                          <a:ea typeface="ＭＳ 明朝"/>
                          <a:cs typeface="Times New Roman"/>
                        </a:rPr>
                        <a:t> </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合計</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49.333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95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209173">
                <a:tc gridSpan="7">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a. </a:t>
                      </a:r>
                      <a:r>
                        <a:rPr lang="ja-JP" sz="900" kern="0">
                          <a:solidFill>
                            <a:srgbClr val="000000"/>
                          </a:solidFill>
                          <a:effectLst/>
                          <a:latin typeface="MS Gothic"/>
                          <a:ea typeface="ＭＳ 明朝"/>
                          <a:cs typeface="MS Gothic"/>
                        </a:rPr>
                        <a:t>従属変数</a:t>
                      </a:r>
                      <a:r>
                        <a:rPr lang="ja-JP" sz="900" kern="0">
                          <a:solidFill>
                            <a:srgbClr val="000000"/>
                          </a:solidFill>
                          <a:effectLst/>
                          <a:latin typeface="Century"/>
                          <a:ea typeface="MS Gothic"/>
                          <a:cs typeface="MS Gothic"/>
                        </a:rPr>
                        <a:t> </a:t>
                      </a:r>
                      <a:r>
                        <a:rPr lang="ja-JP" sz="900" kern="0">
                          <a:solidFill>
                            <a:srgbClr val="000000"/>
                          </a:solidFill>
                          <a:effectLst/>
                          <a:latin typeface="MS Gothic"/>
                          <a:ea typeface="ＭＳ 明朝"/>
                          <a:cs typeface="MS Gothic"/>
                        </a:rPr>
                        <a:t>問７－４</a:t>
                      </a:r>
                      <a:endParaRPr lang="ja-JP" sz="1050" kern="10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gridSpan="7">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b. </a:t>
                      </a:r>
                      <a:r>
                        <a:rPr lang="ja-JP" sz="900" kern="0" dirty="0" smtClean="0">
                          <a:solidFill>
                            <a:srgbClr val="000000"/>
                          </a:solidFill>
                          <a:effectLst/>
                          <a:latin typeface="MS Gothic"/>
                          <a:ea typeface="ＭＳ 明朝"/>
                          <a:cs typeface="MS Gothic"/>
                        </a:rPr>
                        <a:t>予測値</a:t>
                      </a:r>
                      <a:r>
                        <a:rPr lang="en-US" sz="900" kern="0" dirty="0" smtClean="0">
                          <a:solidFill>
                            <a:srgbClr val="000000"/>
                          </a:solidFill>
                          <a:effectLst/>
                          <a:latin typeface="MS Gothic"/>
                          <a:ea typeface="ＭＳ 明朝"/>
                          <a:cs typeface="MS Gothic"/>
                        </a:rPr>
                        <a:t>: (</a:t>
                      </a:r>
                      <a:r>
                        <a:rPr lang="ja-JP" sz="900" kern="0" dirty="0" smtClean="0">
                          <a:solidFill>
                            <a:srgbClr val="000000"/>
                          </a:solidFill>
                          <a:effectLst/>
                          <a:latin typeface="MS Gothic"/>
                          <a:ea typeface="ＭＳ 明朝"/>
                          <a:cs typeface="MS Gothic"/>
                        </a:rPr>
                        <a:t>定数</a:t>
                      </a:r>
                      <a:r>
                        <a:rPr lang="en-US" sz="900" kern="0" dirty="0" smtClean="0">
                          <a:solidFill>
                            <a:srgbClr val="000000"/>
                          </a:solidFill>
                          <a:effectLst/>
                          <a:latin typeface="MS Gothic"/>
                          <a:ea typeface="ＭＳ 明朝"/>
                          <a:cs typeface="MS Gothic"/>
                        </a:rPr>
                        <a:t>)</a:t>
                      </a:r>
                      <a:r>
                        <a:rPr lang="ja-JP" sz="900" kern="0" dirty="0" err="1" smtClean="0">
                          <a:solidFill>
                            <a:srgbClr val="000000"/>
                          </a:solidFill>
                          <a:effectLst/>
                          <a:latin typeface="MS Gothic"/>
                          <a:ea typeface="ＭＳ 明朝"/>
                          <a:cs typeface="MS Gothic"/>
                        </a:rPr>
                        <a:t>、</a:t>
                      </a:r>
                      <a:r>
                        <a:rPr lang="ja-JP" altLang="en-US" sz="900" kern="0" dirty="0" smtClean="0">
                          <a:solidFill>
                            <a:srgbClr val="000000"/>
                          </a:solidFill>
                          <a:effectLst/>
                          <a:latin typeface="MS Gothic"/>
                          <a:ea typeface="ＭＳ 明朝"/>
                          <a:cs typeface="MS Gothic"/>
                        </a:rPr>
                        <a:t>問７価値得点</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2711641848"/>
              </p:ext>
            </p:extLst>
          </p:nvPr>
        </p:nvGraphicFramePr>
        <p:xfrm>
          <a:off x="755576" y="3806800"/>
          <a:ext cx="7105651" cy="1219200"/>
        </p:xfrm>
        <a:graphic>
          <a:graphicData uri="http://schemas.openxmlformats.org/drawingml/2006/table">
            <a:tbl>
              <a:tblPr/>
              <a:tblGrid>
                <a:gridCol w="1390094"/>
                <a:gridCol w="1390094"/>
                <a:gridCol w="659927"/>
                <a:gridCol w="686063"/>
                <a:gridCol w="686063"/>
                <a:gridCol w="582064"/>
                <a:gridCol w="582064"/>
                <a:gridCol w="564641"/>
                <a:gridCol w="564641"/>
              </a:tblGrid>
              <a:tr h="0">
                <a:tc gridSpan="9">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係数</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標準化されていない係数</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標準化係数</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共線性の統計量</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B</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ベータ</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許容度</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VIF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a:t>
                      </a:r>
                      <a:r>
                        <a:rPr lang="ja-JP" sz="900" kern="0">
                          <a:solidFill>
                            <a:srgbClr val="000000"/>
                          </a:solidFill>
                          <a:effectLst/>
                          <a:latin typeface="MS Gothic"/>
                          <a:ea typeface="ＭＳ 明朝"/>
                          <a:cs typeface="MS Gothic"/>
                        </a:rPr>
                        <a:t>定数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3.417</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.058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58.829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問</a:t>
                      </a:r>
                      <a:r>
                        <a:rPr lang="en-US" altLang="ja-JP" sz="1050" kern="100" dirty="0" smtClean="0">
                          <a:effectLst/>
                          <a:latin typeface="Century"/>
                          <a:ea typeface="ＭＳ 明朝"/>
                          <a:cs typeface="Times New Roman"/>
                        </a:rPr>
                        <a:t>7</a:t>
                      </a:r>
                      <a:r>
                        <a:rPr lang="ja-JP" altLang="en-US" sz="1050" kern="100" dirty="0" smtClean="0">
                          <a:effectLst/>
                          <a:latin typeface="Century"/>
                          <a:ea typeface="ＭＳ 明朝"/>
                          <a:cs typeface="Times New Roman"/>
                        </a:rPr>
                        <a:t>価値得点</a:t>
                      </a:r>
                      <a:endParaRPr lang="ja-JP" sz="1050" kern="100" dirty="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.446</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.058</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.619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7.639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9">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a:t>
                      </a:r>
                      <a:r>
                        <a:rPr lang="ja-JP" sz="900" kern="0" dirty="0">
                          <a:solidFill>
                            <a:srgbClr val="000000"/>
                          </a:solidFill>
                          <a:effectLst/>
                          <a:latin typeface="MS Gothic"/>
                          <a:ea typeface="ＭＳ 明朝"/>
                          <a:cs typeface="MS Gothic"/>
                        </a:rPr>
                        <a:t>従属変数</a:t>
                      </a:r>
                      <a:r>
                        <a:rPr lang="ja-JP" sz="900" kern="0" dirty="0">
                          <a:solidFill>
                            <a:srgbClr val="000000"/>
                          </a:solidFill>
                          <a:effectLst/>
                          <a:latin typeface="Century"/>
                          <a:ea typeface="MS Gothic"/>
                          <a:cs typeface="MS Gothic"/>
                        </a:rPr>
                        <a:t> </a:t>
                      </a:r>
                      <a:r>
                        <a:rPr lang="ja-JP" sz="900" kern="0" dirty="0">
                          <a:solidFill>
                            <a:srgbClr val="000000"/>
                          </a:solidFill>
                          <a:effectLst/>
                          <a:latin typeface="MS Gothic"/>
                          <a:ea typeface="ＭＳ 明朝"/>
                          <a:cs typeface="MS Gothic"/>
                        </a:rPr>
                        <a:t>問７－４</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9" name="角丸四角形吹き出し 8"/>
          <p:cNvSpPr/>
          <p:nvPr/>
        </p:nvSpPr>
        <p:spPr>
          <a:xfrm>
            <a:off x="1907704" y="2564904"/>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a:t>
            </a:r>
            <a:r>
              <a:rPr kumimoji="1" lang="ja-JP" altLang="en-US" sz="1000" dirty="0" smtClean="0">
                <a:solidFill>
                  <a:schemeClr val="tx1"/>
                </a:solidFill>
              </a:rPr>
              <a:t>高くない</a:t>
            </a:r>
            <a:endParaRPr kumimoji="1" lang="ja-JP" altLang="en-US" sz="1000" dirty="0">
              <a:solidFill>
                <a:schemeClr val="tx1"/>
              </a:solidFill>
            </a:endParaRPr>
          </a:p>
        </p:txBody>
      </p:sp>
      <p:sp>
        <p:nvSpPr>
          <p:cNvPr id="10" name="角丸四角形吹き出し 9"/>
          <p:cNvSpPr/>
          <p:nvPr/>
        </p:nvSpPr>
        <p:spPr>
          <a:xfrm>
            <a:off x="6621235" y="3222064"/>
            <a:ext cx="1728192" cy="360040"/>
          </a:xfrm>
          <a:prstGeom prst="wedgeRoundRectCallout">
            <a:avLst>
              <a:gd name="adj1" fmla="val 43884"/>
              <a:gd name="adj2" fmla="val -250213"/>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8" name="円/楕円 17"/>
          <p:cNvSpPr/>
          <p:nvPr/>
        </p:nvSpPr>
        <p:spPr>
          <a:xfrm>
            <a:off x="2888784" y="2060848"/>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8111897" y="1772816"/>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6228184" y="4615250"/>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273578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表 16"/>
          <p:cNvGraphicFramePr>
            <a:graphicFrameLocks noGrp="1"/>
          </p:cNvGraphicFramePr>
          <p:nvPr>
            <p:extLst>
              <p:ext uri="{D42A27DB-BD31-4B8C-83A1-F6EECF244321}">
                <p14:modId xmlns:p14="http://schemas.microsoft.com/office/powerpoint/2010/main" val="1316405877"/>
              </p:ext>
            </p:extLst>
          </p:nvPr>
        </p:nvGraphicFramePr>
        <p:xfrm>
          <a:off x="4281462" y="1674698"/>
          <a:ext cx="4181475" cy="1422400"/>
        </p:xfrm>
        <a:graphic>
          <a:graphicData uri="http://schemas.openxmlformats.org/drawingml/2006/table">
            <a:tbl>
              <a:tblPr/>
              <a:tblGrid>
                <a:gridCol w="447863"/>
                <a:gridCol w="616192"/>
                <a:gridCol w="616192"/>
                <a:gridCol w="625307"/>
                <a:gridCol w="625307"/>
                <a:gridCol w="625307"/>
                <a:gridCol w="625307"/>
              </a:tblGrid>
              <a:tr h="141824">
                <a:tc gridSpan="7">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分散分析</a:t>
                      </a:r>
                      <a:r>
                        <a:rPr lang="en-US" sz="900" b="1" kern="0" baseline="30000" dirty="0">
                          <a:solidFill>
                            <a:srgbClr val="000000"/>
                          </a:solidFill>
                          <a:effectLst/>
                          <a:latin typeface="ＭＳ ゴシック"/>
                          <a:ea typeface="ＭＳ 明朝"/>
                          <a:cs typeface="ＭＳ ゴシック"/>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63662">
                <a:tc gridSpan="2">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平方和</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df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平均平方</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163662">
                <a:tc rowSpan="3">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回帰</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18.614</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18.614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46.033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.000</a:t>
                      </a:r>
                      <a:r>
                        <a:rPr lang="en-US" sz="900" kern="0" baseline="30000">
                          <a:solidFill>
                            <a:srgbClr val="000000"/>
                          </a:solidFill>
                          <a:effectLst/>
                          <a:latin typeface="ＭＳ ゴシック"/>
                          <a:ea typeface="ＭＳ 明朝"/>
                          <a:cs typeface="ＭＳ ゴシック"/>
                        </a:rPr>
                        <a:t>b</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163662">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残差</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38.011</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.404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dirty="0">
                          <a:effectLst/>
                          <a:latin typeface="Times New Roman"/>
                          <a:ea typeface="ＭＳ 明朝"/>
                          <a:cs typeface="Times New Roman"/>
                        </a:rPr>
                        <a:t> </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163662">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合計</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56.625</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95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141824">
                <a:tc gridSpan="7">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a. </a:t>
                      </a:r>
                      <a:r>
                        <a:rPr lang="ja-JP" sz="900" kern="0" dirty="0">
                          <a:solidFill>
                            <a:srgbClr val="000000"/>
                          </a:solidFill>
                          <a:effectLst/>
                          <a:latin typeface="ＭＳ ゴシック"/>
                          <a:ea typeface="ＭＳ 明朝"/>
                          <a:cs typeface="ＭＳ ゴシック"/>
                        </a:rPr>
                        <a:t>従属変数</a:t>
                      </a:r>
                      <a:r>
                        <a:rPr lang="ja-JP" sz="900" kern="0" dirty="0">
                          <a:solidFill>
                            <a:srgbClr val="000000"/>
                          </a:solidFill>
                          <a:effectLst/>
                          <a:latin typeface="Century"/>
                          <a:ea typeface="ＭＳ ゴシック"/>
                          <a:cs typeface="ＭＳ ゴシック"/>
                        </a:rPr>
                        <a:t> </a:t>
                      </a:r>
                      <a:r>
                        <a:rPr lang="ja-JP" altLang="en-US" sz="900" kern="0" dirty="0" smtClean="0">
                          <a:solidFill>
                            <a:srgbClr val="000000"/>
                          </a:solidFill>
                          <a:effectLst/>
                          <a:latin typeface="Century"/>
                          <a:ea typeface="ＭＳ ゴシック"/>
                          <a:cs typeface="ＭＳ ゴシック"/>
                        </a:rPr>
                        <a:t>問</a:t>
                      </a:r>
                      <a:r>
                        <a:rPr lang="en-US" altLang="ja-JP" sz="900" kern="0" dirty="0" smtClean="0">
                          <a:solidFill>
                            <a:srgbClr val="000000"/>
                          </a:solidFill>
                          <a:effectLst/>
                          <a:latin typeface="Century"/>
                          <a:ea typeface="ＭＳ ゴシック"/>
                          <a:cs typeface="ＭＳ ゴシック"/>
                        </a:rPr>
                        <a:t>7</a:t>
                      </a:r>
                      <a:r>
                        <a:rPr lang="ja-JP" altLang="en-US" sz="900" kern="0" dirty="0" smtClean="0">
                          <a:solidFill>
                            <a:srgbClr val="000000"/>
                          </a:solidFill>
                          <a:effectLst/>
                          <a:latin typeface="Century"/>
                          <a:ea typeface="ＭＳ ゴシック"/>
                          <a:cs typeface="ＭＳ ゴシック"/>
                        </a:rPr>
                        <a:t>－</a:t>
                      </a:r>
                      <a:r>
                        <a:rPr lang="en-US" altLang="ja-JP" sz="900" kern="0" dirty="0" smtClean="0">
                          <a:solidFill>
                            <a:srgbClr val="000000"/>
                          </a:solidFill>
                          <a:effectLst/>
                          <a:latin typeface="Century"/>
                          <a:ea typeface="ＭＳ ゴシック"/>
                          <a:cs typeface="ＭＳ ゴシック"/>
                        </a:rPr>
                        <a:t>5</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41824">
                <a:tc gridSpan="7">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b. </a:t>
                      </a:r>
                      <a:r>
                        <a:rPr lang="ja-JP" sz="900" kern="0" dirty="0">
                          <a:solidFill>
                            <a:srgbClr val="000000"/>
                          </a:solidFill>
                          <a:effectLst/>
                          <a:latin typeface="ＭＳ ゴシック"/>
                          <a:ea typeface="ＭＳ 明朝"/>
                          <a:cs typeface="ＭＳ ゴシック"/>
                        </a:rPr>
                        <a:t>予測値</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定数</a:t>
                      </a:r>
                      <a:r>
                        <a:rPr lang="en-US" sz="900" kern="0" dirty="0" smtClean="0">
                          <a:solidFill>
                            <a:srgbClr val="000000"/>
                          </a:solidFill>
                          <a:effectLst/>
                          <a:latin typeface="ＭＳ ゴシック"/>
                          <a:ea typeface="ＭＳ 明朝"/>
                          <a:cs typeface="ＭＳ ゴシック"/>
                        </a:rPr>
                        <a:t>)</a:t>
                      </a:r>
                      <a:r>
                        <a:rPr lang="ja-JP" altLang="en-US" sz="900" kern="0" dirty="0" smtClean="0">
                          <a:solidFill>
                            <a:srgbClr val="000000"/>
                          </a:solidFill>
                          <a:effectLst/>
                          <a:latin typeface="ＭＳ ゴシック"/>
                          <a:ea typeface="ＭＳ 明朝"/>
                          <a:cs typeface="ＭＳ ゴシック"/>
                        </a:rPr>
                        <a:t>　問７価値得点</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2" name="タイトル 1"/>
          <p:cNvSpPr>
            <a:spLocks noGrp="1"/>
          </p:cNvSpPr>
          <p:nvPr>
            <p:ph type="title"/>
          </p:nvPr>
        </p:nvSpPr>
        <p:spPr/>
        <p:txBody>
          <a:bodyPr/>
          <a:lstStyle/>
          <a:p>
            <a:r>
              <a:rPr kumimoji="1" lang="ja-JP" altLang="en-US" dirty="0" smtClean="0"/>
              <a:t>仮説③の系３の検証</a:t>
            </a:r>
            <a:r>
              <a:rPr kumimoji="1" lang="en-US" altLang="ja-JP" dirty="0" smtClean="0"/>
              <a:t>2</a:t>
            </a:r>
            <a:endParaRPr kumimoji="1" lang="ja-JP" altLang="en-US" dirty="0"/>
          </a:p>
        </p:txBody>
      </p:sp>
      <p:sp>
        <p:nvSpPr>
          <p:cNvPr id="4" name="日付プレースホルダー 3"/>
          <p:cNvSpPr>
            <a:spLocks noGrp="1"/>
          </p:cNvSpPr>
          <p:nvPr>
            <p:ph type="dt" sz="half" idx="10"/>
          </p:nvPr>
        </p:nvSpPr>
        <p:spPr>
          <a:xfrm>
            <a:off x="107504" y="6425328"/>
            <a:ext cx="2133600" cy="365125"/>
          </a:xfrm>
        </p:spPr>
        <p:txBody>
          <a:bodyPr/>
          <a:lstStyle/>
          <a:p>
            <a:fld id="{8FF48F9B-4DDA-4F53-9D3A-97E325D883D0}" type="datetime1">
              <a:rPr kumimoji="1" lang="ja-JP" altLang="en-US" smtClean="0"/>
              <a:pPr/>
              <a:t>2014/12/18</a:t>
            </a:fld>
            <a:endParaRPr kumimoji="1" lang="ja-JP" altLang="en-US" dirty="0"/>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56</a:t>
            </a:fld>
            <a:endParaRPr kumimoji="1" lang="ja-JP" altLang="en-US"/>
          </a:p>
        </p:txBody>
      </p:sp>
      <p:sp>
        <p:nvSpPr>
          <p:cNvPr id="11" name="角丸四角形吹き出し 10"/>
          <p:cNvSpPr/>
          <p:nvPr/>
        </p:nvSpPr>
        <p:spPr>
          <a:xfrm>
            <a:off x="6613985" y="3057095"/>
            <a:ext cx="1728192" cy="360040"/>
          </a:xfrm>
          <a:prstGeom prst="wedgeRoundRectCallout">
            <a:avLst>
              <a:gd name="adj1" fmla="val 43884"/>
              <a:gd name="adj2" fmla="val -250213"/>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0" name="テキスト ボックス 9"/>
          <p:cNvSpPr txBox="1"/>
          <p:nvPr/>
        </p:nvSpPr>
        <p:spPr>
          <a:xfrm>
            <a:off x="2792692" y="5025144"/>
            <a:ext cx="3312368" cy="923330"/>
          </a:xfrm>
          <a:prstGeom prst="rect">
            <a:avLst/>
          </a:prstGeom>
          <a:noFill/>
        </p:spPr>
        <p:txBody>
          <a:bodyPr wrap="square" rtlCol="0">
            <a:spAutoFit/>
          </a:bodyPr>
          <a:lstStyle/>
          <a:p>
            <a:r>
              <a:rPr kumimoji="1" lang="ja-JP" altLang="en-US" u="sng" dirty="0" smtClean="0"/>
              <a:t>回帰式・・・</a:t>
            </a:r>
            <a:r>
              <a:rPr kumimoji="1" lang="en-US" altLang="ja-JP" u="sng" dirty="0" smtClean="0"/>
              <a:t>Y</a:t>
            </a:r>
            <a:r>
              <a:rPr lang="ja-JP" altLang="en-US" u="sng" dirty="0" smtClean="0"/>
              <a:t>＝</a:t>
            </a:r>
            <a:r>
              <a:rPr lang="en-US" altLang="ja-JP" u="sng" dirty="0" smtClean="0"/>
              <a:t>3.313</a:t>
            </a:r>
            <a:r>
              <a:rPr lang="ja-JP" altLang="en-US" u="sng" dirty="0" smtClean="0"/>
              <a:t>＋</a:t>
            </a:r>
            <a:r>
              <a:rPr lang="en-US" altLang="ja-JP" u="sng" dirty="0" smtClean="0"/>
              <a:t>0.443X</a:t>
            </a:r>
            <a:r>
              <a:rPr lang="ja-JP" altLang="en-US" sz="1200" u="sng" dirty="0"/>
              <a:t>１</a:t>
            </a:r>
          </a:p>
          <a:p>
            <a:endParaRPr lang="ja-JP" altLang="en-US" dirty="0" smtClean="0"/>
          </a:p>
          <a:p>
            <a:endParaRPr kumimoji="1" lang="ja-JP" altLang="en-US" dirty="0"/>
          </a:p>
        </p:txBody>
      </p:sp>
      <p:sp>
        <p:nvSpPr>
          <p:cNvPr id="13" name="テキスト ボックス 12"/>
          <p:cNvSpPr txBox="1"/>
          <p:nvPr/>
        </p:nvSpPr>
        <p:spPr>
          <a:xfrm>
            <a:off x="1423120" y="5311883"/>
            <a:ext cx="6048672" cy="369332"/>
          </a:xfrm>
          <a:prstGeom prst="rect">
            <a:avLst/>
          </a:prstGeom>
          <a:noFill/>
        </p:spPr>
        <p:txBody>
          <a:bodyPr wrap="square" rtlCol="0">
            <a:spAutoFit/>
          </a:bodyPr>
          <a:lstStyle/>
          <a:p>
            <a:r>
              <a:rPr lang="ja-JP" altLang="en-US" dirty="0"/>
              <a:t>回帰係数の符号：正　有意確率</a:t>
            </a:r>
            <a:r>
              <a:rPr lang="en-US" altLang="ja-JP" dirty="0"/>
              <a:t>0.000</a:t>
            </a:r>
            <a:r>
              <a:rPr lang="ja-JP" altLang="en-US" dirty="0"/>
              <a:t>・・・</a:t>
            </a:r>
            <a:r>
              <a:rPr lang="en-US" altLang="ja-JP" u="sng" dirty="0"/>
              <a:t>1</a:t>
            </a:r>
            <a:r>
              <a:rPr lang="ja-JP" altLang="en-US" u="sng" dirty="0"/>
              <a:t>％水準で有意</a:t>
            </a:r>
          </a:p>
        </p:txBody>
      </p:sp>
      <p:sp>
        <p:nvSpPr>
          <p:cNvPr id="15" name="正方形/長方形 14"/>
          <p:cNvSpPr/>
          <p:nvPr/>
        </p:nvSpPr>
        <p:spPr>
          <a:xfrm>
            <a:off x="1109125" y="5589240"/>
            <a:ext cx="7251510" cy="120578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仮説③系３</a:t>
            </a:r>
            <a:endParaRPr lang="en-US" altLang="ja-JP" dirty="0">
              <a:solidFill>
                <a:schemeClr val="tx1"/>
              </a:solidFill>
            </a:endParaRPr>
          </a:p>
          <a:p>
            <a:pPr algn="ctr"/>
            <a:r>
              <a:rPr lang="ja-JP" altLang="en-US" dirty="0">
                <a:solidFill>
                  <a:prstClr val="black"/>
                </a:solidFill>
              </a:rPr>
              <a:t>宝探しのように店内の多くの商品の中から消費者が探索できる店舗演出は消費者に高揚感を与え、価値を醸成し</a:t>
            </a:r>
            <a:r>
              <a:rPr lang="ja-JP" altLang="en-US" dirty="0" smtClean="0">
                <a:solidFill>
                  <a:prstClr val="black"/>
                </a:solidFill>
              </a:rPr>
              <a:t>、</a:t>
            </a:r>
            <a:r>
              <a:rPr lang="ja-JP" altLang="en-US" u="sng" dirty="0" smtClean="0">
                <a:solidFill>
                  <a:prstClr val="black"/>
                </a:solidFill>
              </a:rPr>
              <a:t>好感度</a:t>
            </a:r>
            <a:r>
              <a:rPr lang="ja-JP" altLang="en-US" dirty="0" smtClean="0">
                <a:solidFill>
                  <a:prstClr val="black"/>
                </a:solidFill>
              </a:rPr>
              <a:t>に</a:t>
            </a:r>
            <a:r>
              <a:rPr lang="ja-JP" altLang="en-US" dirty="0">
                <a:solidFill>
                  <a:prstClr val="black"/>
                </a:solidFill>
              </a:rPr>
              <a:t>影響を及ぼす</a:t>
            </a:r>
          </a:p>
          <a:p>
            <a:pPr algn="ctr"/>
            <a:endParaRPr lang="ja-JP" altLang="en-US" dirty="0">
              <a:solidFill>
                <a:prstClr val="black"/>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graphicFrame>
        <p:nvGraphicFramePr>
          <p:cNvPr id="16" name="コンテンツ プレースホルダー 15"/>
          <p:cNvGraphicFramePr>
            <a:graphicFrameLocks noGrp="1"/>
          </p:cNvGraphicFramePr>
          <p:nvPr>
            <p:ph idx="1"/>
            <p:extLst>
              <p:ext uri="{D42A27DB-BD31-4B8C-83A1-F6EECF244321}">
                <p14:modId xmlns:p14="http://schemas.microsoft.com/office/powerpoint/2010/main" val="3213029181"/>
              </p:ext>
            </p:extLst>
          </p:nvPr>
        </p:nvGraphicFramePr>
        <p:xfrm>
          <a:off x="179512" y="1835892"/>
          <a:ext cx="3990974" cy="1016000"/>
        </p:xfrm>
        <a:graphic>
          <a:graphicData uri="http://schemas.openxmlformats.org/drawingml/2006/table">
            <a:tbl>
              <a:tblPr/>
              <a:tblGrid>
                <a:gridCol w="536660"/>
                <a:gridCol w="643992"/>
                <a:gridCol w="936774"/>
                <a:gridCol w="936774"/>
                <a:gridCol w="936774"/>
              </a:tblGrid>
              <a:tr h="0">
                <a:tc gridSpan="5">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モデルの要約</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ＭＳ ゴシック"/>
                          <a:ea typeface="ＭＳ 明朝"/>
                          <a:cs typeface="ＭＳ ゴシック"/>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R</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R2 </a:t>
                      </a:r>
                      <a:r>
                        <a:rPr lang="ja-JP" sz="900" kern="0">
                          <a:solidFill>
                            <a:srgbClr val="000000"/>
                          </a:solidFill>
                          <a:effectLst/>
                          <a:latin typeface="ＭＳ ゴシック"/>
                          <a:ea typeface="ＭＳ 明朝"/>
                          <a:cs typeface="ＭＳ ゴシック"/>
                        </a:rPr>
                        <a:t>乗</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決定係数</a:t>
                      </a:r>
                      <a:r>
                        <a:rPr lang="en-US" sz="900" kern="0">
                          <a:solidFill>
                            <a:srgbClr val="000000"/>
                          </a:solidFill>
                          <a:effectLst/>
                          <a:latin typeface="ＭＳ ゴシック"/>
                          <a:ea typeface="ＭＳ 明朝"/>
                          <a:cs typeface="ＭＳ ゴシック"/>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調整済</a:t>
                      </a:r>
                      <a:r>
                        <a:rPr lang="en-US" sz="900" kern="0">
                          <a:solidFill>
                            <a:srgbClr val="000000"/>
                          </a:solidFill>
                          <a:effectLst/>
                          <a:latin typeface="ＭＳ ゴシック"/>
                          <a:ea typeface="ＭＳ 明朝"/>
                          <a:cs typeface="ＭＳ ゴシック"/>
                        </a:rPr>
                        <a:t> R2 </a:t>
                      </a:r>
                      <a:r>
                        <a:rPr lang="ja-JP" sz="900" kern="0">
                          <a:solidFill>
                            <a:srgbClr val="000000"/>
                          </a:solidFill>
                          <a:effectLst/>
                          <a:latin typeface="ＭＳ ゴシック"/>
                          <a:ea typeface="ＭＳ 明朝"/>
                          <a:cs typeface="ＭＳ ゴシック"/>
                        </a:rPr>
                        <a:t>乗</a:t>
                      </a:r>
                      <a:r>
                        <a:rPr lang="en-US" sz="900" kern="0">
                          <a:solidFill>
                            <a:srgbClr val="000000"/>
                          </a:solidFill>
                          <a:effectLst/>
                          <a:latin typeface="ＭＳ ゴシック"/>
                          <a:ea typeface="ＭＳ 明朝"/>
                          <a:cs typeface="ＭＳ ゴシック"/>
                        </a:rPr>
                        <a:t> (</a:t>
                      </a:r>
                      <a:r>
                        <a:rPr lang="ja-JP" sz="900" kern="0">
                          <a:solidFill>
                            <a:srgbClr val="000000"/>
                          </a:solidFill>
                          <a:effectLst/>
                          <a:latin typeface="ＭＳ ゴシック"/>
                          <a:ea typeface="ＭＳ 明朝"/>
                          <a:cs typeface="ＭＳ ゴシック"/>
                        </a:rPr>
                        <a:t>調整済決定係数</a:t>
                      </a:r>
                      <a:r>
                        <a:rPr lang="en-US" sz="900" kern="0">
                          <a:solidFill>
                            <a:srgbClr val="000000"/>
                          </a:solidFill>
                          <a:effectLst/>
                          <a:latin typeface="ＭＳ ゴシック"/>
                          <a:ea typeface="ＭＳ 明朝"/>
                          <a:cs typeface="ＭＳ ゴシック"/>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推定値の標準誤差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.573</a:t>
                      </a:r>
                      <a:r>
                        <a:rPr lang="en-US" sz="900" kern="0" baseline="30000">
                          <a:solidFill>
                            <a:srgbClr val="000000"/>
                          </a:solidFill>
                          <a:effectLst/>
                          <a:latin typeface="ＭＳ ゴシック"/>
                          <a:ea typeface="ＭＳ 明朝"/>
                          <a:cs typeface="ＭＳ ゴシック"/>
                        </a:rPr>
                        <a:t>a</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.329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.322</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.636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a. </a:t>
                      </a:r>
                      <a:r>
                        <a:rPr lang="ja-JP" sz="900" kern="0" dirty="0">
                          <a:solidFill>
                            <a:srgbClr val="000000"/>
                          </a:solidFill>
                          <a:effectLst/>
                          <a:latin typeface="ＭＳ ゴシック"/>
                          <a:ea typeface="ＭＳ 明朝"/>
                          <a:cs typeface="ＭＳ ゴシック"/>
                        </a:rPr>
                        <a:t>予測値</a:t>
                      </a:r>
                      <a:r>
                        <a:rPr lang="en-US" sz="900" kern="0" dirty="0">
                          <a:solidFill>
                            <a:srgbClr val="000000"/>
                          </a:solidFill>
                          <a:effectLst/>
                          <a:latin typeface="ＭＳ ゴシック"/>
                          <a:ea typeface="ＭＳ 明朝"/>
                          <a:cs typeface="ＭＳ ゴシック"/>
                        </a:rPr>
                        <a:t>: (</a:t>
                      </a:r>
                      <a:r>
                        <a:rPr lang="ja-JP" sz="900" kern="0" dirty="0">
                          <a:solidFill>
                            <a:srgbClr val="000000"/>
                          </a:solidFill>
                          <a:effectLst/>
                          <a:latin typeface="ＭＳ ゴシック"/>
                          <a:ea typeface="ＭＳ 明朝"/>
                          <a:cs typeface="ＭＳ ゴシック"/>
                        </a:rPr>
                        <a:t>定数</a:t>
                      </a:r>
                      <a:r>
                        <a:rPr lang="en-US" sz="900" kern="0" dirty="0" smtClean="0">
                          <a:solidFill>
                            <a:srgbClr val="000000"/>
                          </a:solidFill>
                          <a:effectLst/>
                          <a:latin typeface="ＭＳ ゴシック"/>
                          <a:ea typeface="ＭＳ 明朝"/>
                          <a:cs typeface="ＭＳ ゴシック"/>
                        </a:rPr>
                        <a:t>)</a:t>
                      </a:r>
                      <a:r>
                        <a:rPr lang="ja-JP" altLang="en-US" sz="900" kern="0" dirty="0" smtClean="0">
                          <a:solidFill>
                            <a:srgbClr val="000000"/>
                          </a:solidFill>
                          <a:effectLst/>
                          <a:latin typeface="ＭＳ ゴシック"/>
                          <a:ea typeface="ＭＳ 明朝"/>
                          <a:cs typeface="ＭＳ ゴシック"/>
                        </a:rPr>
                        <a:t>　問７価値得点</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172994796"/>
              </p:ext>
            </p:extLst>
          </p:nvPr>
        </p:nvGraphicFramePr>
        <p:xfrm>
          <a:off x="917975" y="3590776"/>
          <a:ext cx="7143749" cy="1219200"/>
        </p:xfrm>
        <a:graphic>
          <a:graphicData uri="http://schemas.openxmlformats.org/drawingml/2006/table">
            <a:tbl>
              <a:tblPr/>
              <a:tblGrid>
                <a:gridCol w="1393942"/>
                <a:gridCol w="1393942"/>
                <a:gridCol w="662327"/>
                <a:gridCol w="687969"/>
                <a:gridCol w="687969"/>
                <a:gridCol w="583765"/>
                <a:gridCol w="583765"/>
                <a:gridCol w="575035"/>
                <a:gridCol w="575035"/>
              </a:tblGrid>
              <a:tr h="0">
                <a:tc gridSpan="9">
                  <a:txBody>
                    <a:bodyPr/>
                    <a:lstStyle/>
                    <a:p>
                      <a:pPr marL="38100" marR="38100" algn="ctr">
                        <a:lnSpc>
                          <a:spcPts val="1600"/>
                        </a:lnSpc>
                        <a:spcAft>
                          <a:spcPts val="0"/>
                        </a:spcAft>
                      </a:pPr>
                      <a:r>
                        <a:rPr lang="ja-JP" sz="900" b="1" kern="0" dirty="0">
                          <a:solidFill>
                            <a:srgbClr val="000000"/>
                          </a:solidFill>
                          <a:effectLst/>
                          <a:latin typeface="ＭＳ ゴシック"/>
                          <a:ea typeface="ＭＳ 明朝"/>
                          <a:cs typeface="ＭＳ ゴシック"/>
                        </a:rPr>
                        <a:t>係数</a:t>
                      </a:r>
                      <a:r>
                        <a:rPr lang="en-US" sz="900" b="1" kern="0" baseline="30000" dirty="0">
                          <a:solidFill>
                            <a:srgbClr val="000000"/>
                          </a:solidFill>
                          <a:effectLst/>
                          <a:latin typeface="ＭＳ ゴシック"/>
                          <a:ea typeface="ＭＳ 明朝"/>
                          <a:cs typeface="ＭＳ ゴシック"/>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rowSpan="2" gridSpan="2">
                  <a:txBody>
                    <a:bodyPr/>
                    <a:lstStyle/>
                    <a:p>
                      <a:pPr marL="38100" marR="38100" algn="l">
                        <a:lnSpc>
                          <a:spcPts val="1600"/>
                        </a:lnSpc>
                        <a:spcAft>
                          <a:spcPts val="0"/>
                        </a:spcAft>
                      </a:pPr>
                      <a:r>
                        <a:rPr lang="ja-JP" sz="900" kern="0" dirty="0">
                          <a:solidFill>
                            <a:srgbClr val="000000"/>
                          </a:solidFill>
                          <a:effectLst/>
                          <a:latin typeface="ＭＳ ゴシック"/>
                          <a:ea typeface="ＭＳ 明朝"/>
                          <a:cs typeface="ＭＳ ゴシック"/>
                        </a:rPr>
                        <a:t>モデル</a:t>
                      </a:r>
                      <a:endParaRPr lang="ja-JP" sz="1050" kern="100" dirty="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標準化されていない係数</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標準化係数</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共線性の統計量</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0">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B</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ベータ</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ＭＳ ゴシック"/>
                          <a:ea typeface="ＭＳ 明朝"/>
                          <a:cs typeface="ＭＳ ゴシック"/>
                        </a:rPr>
                        <a:t>許容度</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ＭＳ ゴシック"/>
                          <a:ea typeface="ＭＳ 明朝"/>
                          <a:cs typeface="ＭＳ ゴシック"/>
                        </a:rPr>
                        <a:t>VIF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2">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ＭＳ ゴシック"/>
                          <a:ea typeface="ＭＳ 明朝"/>
                          <a:cs typeface="ＭＳ ゴシック"/>
                        </a:rPr>
                        <a:t>(</a:t>
                      </a:r>
                      <a:r>
                        <a:rPr lang="ja-JP" sz="900" kern="0">
                          <a:solidFill>
                            <a:srgbClr val="000000"/>
                          </a:solidFill>
                          <a:effectLst/>
                          <a:latin typeface="ＭＳ ゴシック"/>
                          <a:ea typeface="ＭＳ 明朝"/>
                          <a:cs typeface="ＭＳ ゴシック"/>
                        </a:rPr>
                        <a:t>定数</a:t>
                      </a:r>
                      <a:r>
                        <a:rPr lang="en-US" sz="900" kern="0">
                          <a:solidFill>
                            <a:srgbClr val="000000"/>
                          </a:solidFill>
                          <a:effectLst/>
                          <a:latin typeface="ＭＳ ゴシック"/>
                          <a:ea typeface="ＭＳ 明朝"/>
                          <a:cs typeface="ＭＳ ゴシック"/>
                        </a:rPr>
                        <a:t>)</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3.313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.065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51.039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altLang="en-US" sz="900" kern="0" dirty="0" smtClean="0">
                          <a:solidFill>
                            <a:srgbClr val="000000"/>
                          </a:solidFill>
                          <a:effectLst/>
                          <a:latin typeface="ＭＳ ゴシック"/>
                          <a:ea typeface="ＭＳ 明朝"/>
                          <a:cs typeface="Times New Roman"/>
                        </a:rPr>
                        <a:t>問</a:t>
                      </a:r>
                      <a:r>
                        <a:rPr lang="en-US" altLang="ja-JP" sz="900" kern="0" dirty="0" smtClean="0">
                          <a:solidFill>
                            <a:srgbClr val="000000"/>
                          </a:solidFill>
                          <a:effectLst/>
                          <a:latin typeface="ＭＳ ゴシック"/>
                          <a:ea typeface="ＭＳ 明朝"/>
                          <a:cs typeface="Times New Roman"/>
                        </a:rPr>
                        <a:t>7</a:t>
                      </a:r>
                      <a:r>
                        <a:rPr lang="ja-JP" altLang="en-US" sz="900" kern="0" dirty="0" smtClean="0">
                          <a:solidFill>
                            <a:srgbClr val="000000"/>
                          </a:solidFill>
                          <a:effectLst/>
                          <a:latin typeface="ＭＳ ゴシック"/>
                          <a:ea typeface="ＭＳ 明朝"/>
                          <a:cs typeface="Times New Roman"/>
                        </a:rPr>
                        <a:t>価値得点</a:t>
                      </a:r>
                      <a:endParaRPr lang="ja-JP" sz="1050" kern="100" dirty="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.443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.065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.573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6.785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ＭＳ ゴシック"/>
                          <a:ea typeface="ＭＳ 明朝"/>
                          <a:cs typeface="ＭＳ ゴシック"/>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9">
                  <a:txBody>
                    <a:bodyPr/>
                    <a:lstStyle/>
                    <a:p>
                      <a:pPr marL="38100" marR="38100" algn="l">
                        <a:lnSpc>
                          <a:spcPts val="1600"/>
                        </a:lnSpc>
                        <a:spcAft>
                          <a:spcPts val="0"/>
                        </a:spcAft>
                      </a:pPr>
                      <a:r>
                        <a:rPr lang="en-US" sz="900" kern="0" dirty="0">
                          <a:solidFill>
                            <a:srgbClr val="000000"/>
                          </a:solidFill>
                          <a:effectLst/>
                          <a:latin typeface="ＭＳ ゴシック"/>
                          <a:ea typeface="ＭＳ 明朝"/>
                          <a:cs typeface="ＭＳ ゴシック"/>
                        </a:rPr>
                        <a:t>a. </a:t>
                      </a:r>
                      <a:r>
                        <a:rPr lang="ja-JP" sz="900" kern="0" dirty="0">
                          <a:solidFill>
                            <a:srgbClr val="000000"/>
                          </a:solidFill>
                          <a:effectLst/>
                          <a:latin typeface="ＭＳ ゴシック"/>
                          <a:ea typeface="ＭＳ 明朝"/>
                          <a:cs typeface="ＭＳ ゴシック"/>
                        </a:rPr>
                        <a:t>従属変数</a:t>
                      </a:r>
                      <a:r>
                        <a:rPr lang="ja-JP" sz="900" kern="0" dirty="0">
                          <a:solidFill>
                            <a:srgbClr val="000000"/>
                          </a:solidFill>
                          <a:effectLst/>
                          <a:latin typeface="Century"/>
                          <a:ea typeface="ＭＳ ゴシック"/>
                          <a:cs typeface="ＭＳ ゴシック"/>
                        </a:rPr>
                        <a:t> </a:t>
                      </a:r>
                      <a:r>
                        <a:rPr lang="ja-JP" altLang="en-US" sz="900" kern="0" dirty="0" smtClean="0">
                          <a:solidFill>
                            <a:srgbClr val="000000"/>
                          </a:solidFill>
                          <a:effectLst/>
                          <a:latin typeface="Century"/>
                          <a:ea typeface="ＭＳ ゴシック"/>
                          <a:cs typeface="ＭＳ ゴシック"/>
                        </a:rPr>
                        <a:t>　問</a:t>
                      </a:r>
                      <a:r>
                        <a:rPr lang="en-US" altLang="ja-JP" sz="900" kern="0" dirty="0" smtClean="0">
                          <a:solidFill>
                            <a:srgbClr val="000000"/>
                          </a:solidFill>
                          <a:effectLst/>
                          <a:latin typeface="Century"/>
                          <a:ea typeface="ＭＳ ゴシック"/>
                          <a:cs typeface="ＭＳ ゴシック"/>
                        </a:rPr>
                        <a:t>7</a:t>
                      </a:r>
                      <a:r>
                        <a:rPr lang="ja-JP" altLang="en-US" sz="900" kern="0" dirty="0" smtClean="0">
                          <a:solidFill>
                            <a:srgbClr val="000000"/>
                          </a:solidFill>
                          <a:effectLst/>
                          <a:latin typeface="Century"/>
                          <a:ea typeface="ＭＳ ゴシック"/>
                          <a:cs typeface="ＭＳ ゴシック"/>
                        </a:rPr>
                        <a:t>－</a:t>
                      </a:r>
                      <a:r>
                        <a:rPr lang="en-US" altLang="ja-JP" sz="900" kern="0" dirty="0" smtClean="0">
                          <a:solidFill>
                            <a:srgbClr val="000000"/>
                          </a:solidFill>
                          <a:effectLst/>
                          <a:latin typeface="Century"/>
                          <a:ea typeface="ＭＳ ゴシック"/>
                          <a:cs typeface="ＭＳ ゴシック"/>
                        </a:rPr>
                        <a:t>5</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2" name="角丸四角形吹き出し 11"/>
          <p:cNvSpPr/>
          <p:nvPr/>
        </p:nvSpPr>
        <p:spPr>
          <a:xfrm>
            <a:off x="1691680" y="2913079"/>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a:t>
            </a:r>
            <a:r>
              <a:rPr kumimoji="1" lang="ja-JP" altLang="en-US" sz="1000" dirty="0" smtClean="0">
                <a:solidFill>
                  <a:schemeClr val="tx1"/>
                </a:solidFill>
              </a:rPr>
              <a:t>高くない</a:t>
            </a:r>
            <a:endParaRPr kumimoji="1" lang="ja-JP" altLang="en-US" sz="1000" dirty="0">
              <a:solidFill>
                <a:schemeClr val="tx1"/>
              </a:solidFill>
            </a:endParaRPr>
          </a:p>
        </p:txBody>
      </p:sp>
      <p:sp>
        <p:nvSpPr>
          <p:cNvPr id="20" name="雲 19"/>
          <p:cNvSpPr/>
          <p:nvPr/>
        </p:nvSpPr>
        <p:spPr>
          <a:xfrm>
            <a:off x="7450495" y="5126769"/>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21" name="星 5 20"/>
          <p:cNvSpPr/>
          <p:nvPr/>
        </p:nvSpPr>
        <p:spPr>
          <a:xfrm>
            <a:off x="8360635" y="5003899"/>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2699792" y="2458774"/>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7964591" y="2060848"/>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a:off x="6444208" y="4437112"/>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021962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仮説③系３の検証</a:t>
            </a:r>
            <a:r>
              <a:rPr kumimoji="1" lang="en-US" altLang="ja-JP" dirty="0" smtClean="0"/>
              <a:t>3</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807614559"/>
              </p:ext>
            </p:extLst>
          </p:nvPr>
        </p:nvGraphicFramePr>
        <p:xfrm>
          <a:off x="395536" y="1412776"/>
          <a:ext cx="3981450" cy="1016000"/>
        </p:xfrm>
        <a:graphic>
          <a:graphicData uri="http://schemas.openxmlformats.org/drawingml/2006/table">
            <a:tbl>
              <a:tblPr/>
              <a:tblGrid>
                <a:gridCol w="536404"/>
                <a:gridCol w="634163"/>
                <a:gridCol w="936961"/>
                <a:gridCol w="936961"/>
                <a:gridCol w="936961"/>
              </a:tblGrid>
              <a:tr h="0">
                <a:tc gridSpan="5">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モデルの要約</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R</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R2 </a:t>
                      </a:r>
                      <a:r>
                        <a:rPr lang="ja-JP" sz="900" kern="0">
                          <a:solidFill>
                            <a:srgbClr val="000000"/>
                          </a:solidFill>
                          <a:effectLst/>
                          <a:latin typeface="MS Gothic"/>
                          <a:ea typeface="ＭＳ 明朝"/>
                          <a:cs typeface="MS Gothic"/>
                        </a:rPr>
                        <a:t>乗</a:t>
                      </a:r>
                      <a:r>
                        <a:rPr lang="en-US" sz="900" kern="0">
                          <a:solidFill>
                            <a:srgbClr val="000000"/>
                          </a:solidFill>
                          <a:effectLst/>
                          <a:latin typeface="MS Gothic"/>
                          <a:ea typeface="ＭＳ 明朝"/>
                          <a:cs typeface="MS Gothic"/>
                        </a:rPr>
                        <a:t> (</a:t>
                      </a:r>
                      <a:r>
                        <a:rPr lang="ja-JP" sz="900" kern="0">
                          <a:solidFill>
                            <a:srgbClr val="000000"/>
                          </a:solidFill>
                          <a:effectLst/>
                          <a:latin typeface="MS Gothic"/>
                          <a:ea typeface="ＭＳ 明朝"/>
                          <a:cs typeface="MS Gothic"/>
                        </a:rPr>
                        <a:t>決定係数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調整済</a:t>
                      </a:r>
                      <a:r>
                        <a:rPr lang="en-US" sz="900" kern="0">
                          <a:solidFill>
                            <a:srgbClr val="000000"/>
                          </a:solidFill>
                          <a:effectLst/>
                          <a:latin typeface="MS Gothic"/>
                          <a:ea typeface="ＭＳ 明朝"/>
                          <a:cs typeface="MS Gothic"/>
                        </a:rPr>
                        <a:t> R2 </a:t>
                      </a:r>
                      <a:r>
                        <a:rPr lang="ja-JP" sz="900" kern="0">
                          <a:solidFill>
                            <a:srgbClr val="000000"/>
                          </a:solidFill>
                          <a:effectLst/>
                          <a:latin typeface="MS Gothic"/>
                          <a:ea typeface="ＭＳ 明朝"/>
                          <a:cs typeface="MS Gothic"/>
                        </a:rPr>
                        <a:t>乗</a:t>
                      </a:r>
                      <a:r>
                        <a:rPr lang="en-US" sz="900" kern="0">
                          <a:solidFill>
                            <a:srgbClr val="000000"/>
                          </a:solidFill>
                          <a:effectLst/>
                          <a:latin typeface="MS Gothic"/>
                          <a:ea typeface="ＭＳ 明朝"/>
                          <a:cs typeface="MS Gothic"/>
                        </a:rPr>
                        <a:t> (</a:t>
                      </a:r>
                      <a:r>
                        <a:rPr lang="ja-JP" sz="900" kern="0">
                          <a:solidFill>
                            <a:srgbClr val="000000"/>
                          </a:solidFill>
                          <a:effectLst/>
                          <a:latin typeface="MS Gothic"/>
                          <a:ea typeface="ＭＳ 明朝"/>
                          <a:cs typeface="MS Gothic"/>
                        </a:rPr>
                        <a:t>調整済決定係数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推定値の標準誤差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.636</a:t>
                      </a:r>
                      <a:r>
                        <a:rPr lang="en-US" sz="900" kern="0" baseline="30000">
                          <a:solidFill>
                            <a:srgbClr val="000000"/>
                          </a:solidFill>
                          <a:effectLst/>
                          <a:latin typeface="MS Gothic"/>
                          <a:ea typeface="ＭＳ 明朝"/>
                          <a:cs typeface="MS Gothic"/>
                        </a:rPr>
                        <a:t>a</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.405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.399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.539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gridSpan="5">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a:t>
                      </a:r>
                      <a:r>
                        <a:rPr lang="ja-JP" sz="900" kern="0" dirty="0">
                          <a:solidFill>
                            <a:srgbClr val="000000"/>
                          </a:solidFill>
                          <a:effectLst/>
                          <a:latin typeface="MS Gothic"/>
                          <a:ea typeface="ＭＳ 明朝"/>
                          <a:cs typeface="MS Gothic"/>
                        </a:rPr>
                        <a:t>予測値</a:t>
                      </a:r>
                      <a:r>
                        <a:rPr lang="en-US" sz="900" kern="0" dirty="0">
                          <a:solidFill>
                            <a:srgbClr val="000000"/>
                          </a:solidFill>
                          <a:effectLst/>
                          <a:latin typeface="MS Gothic"/>
                          <a:ea typeface="ＭＳ 明朝"/>
                          <a:cs typeface="MS Gothic"/>
                        </a:rPr>
                        <a:t>: </a:t>
                      </a:r>
                      <a:r>
                        <a:rPr lang="en-US" sz="900" kern="0" dirty="0" smtClean="0">
                          <a:solidFill>
                            <a:srgbClr val="000000"/>
                          </a:solidFill>
                          <a:effectLst/>
                          <a:latin typeface="MS Gothic"/>
                          <a:ea typeface="ＭＳ 明朝"/>
                          <a:cs typeface="MS Gothic"/>
                        </a:rPr>
                        <a:t>(</a:t>
                      </a:r>
                      <a:r>
                        <a:rPr lang="ja-JP" sz="900" kern="0" dirty="0" smtClean="0">
                          <a:solidFill>
                            <a:srgbClr val="000000"/>
                          </a:solidFill>
                          <a:effectLst/>
                          <a:latin typeface="MS Gothic"/>
                          <a:ea typeface="ＭＳ 明朝"/>
                          <a:cs typeface="MS Gothic"/>
                        </a:rPr>
                        <a:t>定数</a:t>
                      </a:r>
                      <a:r>
                        <a:rPr lang="en-US" sz="900" kern="0" dirty="0" smtClean="0">
                          <a:solidFill>
                            <a:srgbClr val="000000"/>
                          </a:solidFill>
                          <a:effectLst/>
                          <a:latin typeface="MS Gothic"/>
                          <a:ea typeface="ＭＳ 明朝"/>
                          <a:cs typeface="MS Gothic"/>
                        </a:rPr>
                        <a:t>)</a:t>
                      </a:r>
                      <a:r>
                        <a:rPr lang="ja-JP" sz="900" kern="0" dirty="0" err="1" smtClean="0">
                          <a:solidFill>
                            <a:srgbClr val="000000"/>
                          </a:solidFill>
                          <a:effectLst/>
                          <a:latin typeface="MS Gothic"/>
                          <a:ea typeface="ＭＳ 明朝"/>
                          <a:cs typeface="MS Gothic"/>
                        </a:rPr>
                        <a:t>、</a:t>
                      </a:r>
                      <a:r>
                        <a:rPr lang="ja-JP" altLang="en-US" sz="900" kern="0" dirty="0" smtClean="0">
                          <a:solidFill>
                            <a:srgbClr val="000000"/>
                          </a:solidFill>
                          <a:effectLst/>
                          <a:latin typeface="MS Gothic"/>
                          <a:ea typeface="ＭＳ 明朝"/>
                          <a:cs typeface="MS Gothic"/>
                        </a:rPr>
                        <a:t>問</a:t>
                      </a:r>
                      <a:r>
                        <a:rPr lang="en-US" altLang="ja-JP" sz="900" kern="0" dirty="0" smtClean="0">
                          <a:solidFill>
                            <a:srgbClr val="000000"/>
                          </a:solidFill>
                          <a:effectLst/>
                          <a:latin typeface="MS Gothic"/>
                          <a:ea typeface="ＭＳ 明朝"/>
                          <a:cs typeface="MS Gothic"/>
                        </a:rPr>
                        <a:t>7</a:t>
                      </a:r>
                      <a:r>
                        <a:rPr lang="ja-JP" altLang="en-US" sz="900" kern="0" dirty="0" smtClean="0">
                          <a:solidFill>
                            <a:srgbClr val="000000"/>
                          </a:solidFill>
                          <a:effectLst/>
                          <a:latin typeface="MS Gothic"/>
                          <a:ea typeface="ＭＳ 明朝"/>
                          <a:cs typeface="MS Gothic"/>
                        </a:rPr>
                        <a:t>価値得点。</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4" name="日付プレースホルダー 3"/>
          <p:cNvSpPr>
            <a:spLocks noGrp="1"/>
          </p:cNvSpPr>
          <p:nvPr>
            <p:ph type="dt" sz="half" idx="10"/>
          </p:nvPr>
        </p:nvSpPr>
        <p:spPr/>
        <p:txBody>
          <a:bodyPr/>
          <a:lstStyle/>
          <a:p>
            <a:fld id="{8FF48F9B-4DDA-4F53-9D3A-97E325D883D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57</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2525763587"/>
              </p:ext>
            </p:extLst>
          </p:nvPr>
        </p:nvGraphicFramePr>
        <p:xfrm>
          <a:off x="4716016" y="1412776"/>
          <a:ext cx="4152898" cy="1422400"/>
        </p:xfrm>
        <a:graphic>
          <a:graphicData uri="http://schemas.openxmlformats.org/drawingml/2006/table">
            <a:tbl>
              <a:tblPr/>
              <a:tblGrid>
                <a:gridCol w="446750"/>
                <a:gridCol w="605568"/>
                <a:gridCol w="605568"/>
                <a:gridCol w="623753"/>
                <a:gridCol w="623753"/>
                <a:gridCol w="623753"/>
                <a:gridCol w="623753"/>
              </a:tblGrid>
              <a:tr h="0">
                <a:tc gridSpan="7">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分散分析</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平方和</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df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平均平方</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3">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回帰</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18.614</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18.614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63.990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.000</a:t>
                      </a:r>
                      <a:r>
                        <a:rPr lang="en-US" sz="900" kern="0" baseline="30000">
                          <a:solidFill>
                            <a:srgbClr val="000000"/>
                          </a:solidFill>
                          <a:effectLst/>
                          <a:latin typeface="MS Gothic"/>
                          <a:ea typeface="ＭＳ 明朝"/>
                          <a:cs typeface="MS Gothic"/>
                        </a:rPr>
                        <a:t>b</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残差</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27.344</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94</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.291</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a:spcAft>
                          <a:spcPts val="0"/>
                        </a:spcAft>
                      </a:pPr>
                      <a:r>
                        <a:rPr lang="en-US" sz="1200" kern="0" dirty="0">
                          <a:effectLst/>
                          <a:latin typeface="Times New Roman"/>
                          <a:ea typeface="ＭＳ 明朝"/>
                          <a:cs typeface="Times New Roman"/>
                        </a:rPr>
                        <a:t> </a:t>
                      </a:r>
                      <a:endParaRPr lang="ja-JP" sz="1050" kern="100" dirty="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0">
                <a:tc vMerge="1">
                  <a:txBody>
                    <a:bodyPr/>
                    <a:lstStyle/>
                    <a:p>
                      <a:endParaRPr kumimoji="1" lang="ja-JP" altLang="en-US"/>
                    </a:p>
                  </a:txBody>
                  <a:tcPr/>
                </a:tc>
                <a:tc>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合計</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45.958</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95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7">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a:t>
                      </a:r>
                      <a:r>
                        <a:rPr lang="ja-JP" sz="900" kern="0" dirty="0">
                          <a:solidFill>
                            <a:srgbClr val="000000"/>
                          </a:solidFill>
                          <a:effectLst/>
                          <a:latin typeface="MS Gothic"/>
                          <a:ea typeface="ＭＳ 明朝"/>
                          <a:cs typeface="MS Gothic"/>
                        </a:rPr>
                        <a:t>従属変数</a:t>
                      </a:r>
                      <a:r>
                        <a:rPr lang="ja-JP" sz="900" kern="0" dirty="0">
                          <a:solidFill>
                            <a:srgbClr val="000000"/>
                          </a:solidFill>
                          <a:effectLst/>
                          <a:latin typeface="Century"/>
                          <a:ea typeface="MS Gothic"/>
                          <a:cs typeface="MS Gothic"/>
                        </a:rPr>
                        <a:t> </a:t>
                      </a:r>
                      <a:r>
                        <a:rPr lang="ja-JP" sz="900" kern="0" dirty="0">
                          <a:solidFill>
                            <a:srgbClr val="000000"/>
                          </a:solidFill>
                          <a:effectLst/>
                          <a:latin typeface="MS Gothic"/>
                          <a:ea typeface="ＭＳ 明朝"/>
                          <a:cs typeface="MS Gothic"/>
                        </a:rPr>
                        <a:t>問７－６</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gridSpan="7">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b. </a:t>
                      </a:r>
                      <a:r>
                        <a:rPr lang="ja-JP" sz="900" kern="0" dirty="0">
                          <a:solidFill>
                            <a:srgbClr val="000000"/>
                          </a:solidFill>
                          <a:effectLst/>
                          <a:latin typeface="MS Gothic"/>
                          <a:ea typeface="ＭＳ 明朝"/>
                          <a:cs typeface="MS Gothic"/>
                        </a:rPr>
                        <a:t>予測値</a:t>
                      </a:r>
                      <a:r>
                        <a:rPr lang="en-US" sz="900" kern="0" dirty="0">
                          <a:solidFill>
                            <a:srgbClr val="000000"/>
                          </a:solidFill>
                          <a:effectLst/>
                          <a:latin typeface="MS Gothic"/>
                          <a:ea typeface="ＭＳ 明朝"/>
                          <a:cs typeface="MS Gothic"/>
                        </a:rPr>
                        <a:t>: (</a:t>
                      </a:r>
                      <a:r>
                        <a:rPr lang="ja-JP" sz="900" kern="0" dirty="0">
                          <a:solidFill>
                            <a:srgbClr val="000000"/>
                          </a:solidFill>
                          <a:effectLst/>
                          <a:latin typeface="MS Gothic"/>
                          <a:ea typeface="ＭＳ 明朝"/>
                          <a:cs typeface="MS Gothic"/>
                        </a:rPr>
                        <a:t>定数</a:t>
                      </a:r>
                      <a:r>
                        <a:rPr lang="en-US" sz="900" kern="0" dirty="0">
                          <a:solidFill>
                            <a:srgbClr val="000000"/>
                          </a:solidFill>
                          <a:effectLst/>
                          <a:latin typeface="MS Gothic"/>
                          <a:ea typeface="ＭＳ 明朝"/>
                          <a:cs typeface="MS Gothic"/>
                        </a:rPr>
                        <a:t>)</a:t>
                      </a:r>
                      <a:r>
                        <a:rPr lang="ja-JP" sz="900" kern="0" dirty="0" err="1" smtClean="0">
                          <a:solidFill>
                            <a:srgbClr val="000000"/>
                          </a:solidFill>
                          <a:effectLst/>
                          <a:latin typeface="MS Gothic"/>
                          <a:ea typeface="ＭＳ 明朝"/>
                          <a:cs typeface="MS Gothic"/>
                        </a:rPr>
                        <a:t>、</a:t>
                      </a:r>
                      <a:r>
                        <a:rPr lang="ja-JP" altLang="en-US" sz="900" kern="0" dirty="0" smtClean="0">
                          <a:solidFill>
                            <a:srgbClr val="000000"/>
                          </a:solidFill>
                          <a:effectLst/>
                          <a:latin typeface="MS Gothic"/>
                          <a:ea typeface="ＭＳ 明朝"/>
                          <a:cs typeface="MS Gothic"/>
                        </a:rPr>
                        <a:t>問</a:t>
                      </a:r>
                      <a:r>
                        <a:rPr lang="en-US" altLang="ja-JP" sz="900" kern="0" dirty="0" smtClean="0">
                          <a:solidFill>
                            <a:srgbClr val="000000"/>
                          </a:solidFill>
                          <a:effectLst/>
                          <a:latin typeface="MS Gothic"/>
                          <a:ea typeface="ＭＳ 明朝"/>
                          <a:cs typeface="MS Gothic"/>
                        </a:rPr>
                        <a:t>7</a:t>
                      </a:r>
                      <a:r>
                        <a:rPr lang="ja-JP" altLang="en-US" sz="900" kern="0" dirty="0" smtClean="0">
                          <a:solidFill>
                            <a:srgbClr val="000000"/>
                          </a:solidFill>
                          <a:effectLst/>
                          <a:latin typeface="MS Gothic"/>
                          <a:ea typeface="ＭＳ 明朝"/>
                          <a:cs typeface="MS Gothic"/>
                        </a:rPr>
                        <a:t>価値得点。</a:t>
                      </a:r>
                      <a:endParaRPr lang="ja-JP" sz="1050" kern="100" dirty="0">
                        <a:effectLst/>
                        <a:latin typeface="Century"/>
                        <a:ea typeface="ＭＳ 明朝"/>
                        <a:cs typeface="Times New Roman"/>
                      </a:endParaRPr>
                    </a:p>
                  </a:txBody>
                  <a:tcPr marL="0" marR="0" marT="0" marB="0">
                    <a:lnL>
                      <a:noFill/>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2776547488"/>
              </p:ext>
            </p:extLst>
          </p:nvPr>
        </p:nvGraphicFramePr>
        <p:xfrm>
          <a:off x="1181099" y="3032284"/>
          <a:ext cx="6781801" cy="1458595"/>
        </p:xfrm>
        <a:graphic>
          <a:graphicData uri="http://schemas.openxmlformats.org/drawingml/2006/table">
            <a:tbl>
              <a:tblPr/>
              <a:tblGrid>
                <a:gridCol w="1327418"/>
                <a:gridCol w="1327418"/>
                <a:gridCol w="629979"/>
                <a:gridCol w="654461"/>
                <a:gridCol w="654461"/>
                <a:gridCol w="555448"/>
                <a:gridCol w="555448"/>
                <a:gridCol w="538584"/>
                <a:gridCol w="538584"/>
              </a:tblGrid>
              <a:tr h="222885">
                <a:tc gridSpan="9">
                  <a:txBody>
                    <a:bodyPr/>
                    <a:lstStyle/>
                    <a:p>
                      <a:pPr marL="38100" marR="38100" algn="ctr">
                        <a:lnSpc>
                          <a:spcPts val="1600"/>
                        </a:lnSpc>
                        <a:spcAft>
                          <a:spcPts val="0"/>
                        </a:spcAft>
                      </a:pPr>
                      <a:r>
                        <a:rPr lang="ja-JP" sz="900" b="1" kern="0" dirty="0">
                          <a:solidFill>
                            <a:srgbClr val="000000"/>
                          </a:solidFill>
                          <a:effectLst/>
                          <a:latin typeface="MS Gothic"/>
                          <a:ea typeface="ＭＳ 明朝"/>
                          <a:cs typeface="MS Gothic"/>
                        </a:rPr>
                        <a:t>係数</a:t>
                      </a:r>
                      <a:r>
                        <a:rPr lang="en-US" sz="900" b="1" kern="0" baseline="30000" dirty="0">
                          <a:solidFill>
                            <a:srgbClr val="000000"/>
                          </a:solidFill>
                          <a:effectLst/>
                          <a:latin typeface="MS Gothic"/>
                          <a:ea typeface="ＭＳ 明朝"/>
                          <a:cs typeface="MS Gothic"/>
                        </a:rPr>
                        <a:t>a</a:t>
                      </a:r>
                      <a:endParaRPr lang="ja-JP" sz="1050" kern="100" dirty="0">
                        <a:effectLst/>
                        <a:latin typeface="Century"/>
                        <a:ea typeface="ＭＳ 明朝"/>
                        <a:cs typeface="Times New Roman"/>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11455">
                <a:tc rowSpan="2" gridSpan="2">
                  <a:txBody>
                    <a:bodyPr/>
                    <a:lstStyle/>
                    <a:p>
                      <a:pPr marL="38100" marR="38100" algn="l">
                        <a:lnSpc>
                          <a:spcPts val="1600"/>
                        </a:lnSpc>
                        <a:spcAft>
                          <a:spcPts val="0"/>
                        </a:spcAft>
                      </a:pPr>
                      <a:r>
                        <a:rPr lang="ja-JP" sz="900" kern="0">
                          <a:solidFill>
                            <a:srgbClr val="000000"/>
                          </a:solidFill>
                          <a:effectLst/>
                          <a:latin typeface="MS Gothic"/>
                          <a:ea typeface="ＭＳ 明朝"/>
                          <a:cs typeface="MS Gothic"/>
                        </a:rPr>
                        <a:t>モデル</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kumimoji="1" lang="ja-JP" altLang="en-US"/>
                    </a:p>
                  </a:txBody>
                  <a:tcPr/>
                </a:tc>
                <a:tc grid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標準化されていない係数</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標準化係数</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t</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有意確率</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共線性の統計量</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r>
              <a:tr h="95885">
                <a:tc gridSpan="2" vMerge="1">
                  <a:txBody>
                    <a:bodyPr/>
                    <a:lstStyle/>
                    <a:p>
                      <a:endParaRPr kumimoji="1" lang="ja-JP" altLang="en-US"/>
                    </a:p>
                  </a:txBody>
                  <a:tcPr/>
                </a:tc>
                <a:tc hMerge="1" vMerge="1">
                  <a:txBody>
                    <a:bodyPr/>
                    <a:lstStyle/>
                    <a:p>
                      <a:endParaRPr kumimoji="1" lang="ja-JP" altLang="en-US"/>
                    </a:p>
                  </a:txBody>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B</a:t>
                      </a:r>
                      <a:endParaRPr lang="ja-JP" sz="1050" kern="100">
                        <a:effectLst/>
                        <a:latin typeface="Century"/>
                        <a:ea typeface="ＭＳ 明朝"/>
                        <a:cs typeface="Times New Roman"/>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標準誤差</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ベータ</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kumimoji="1" lang="ja-JP" altLang="en-US"/>
                    </a:p>
                  </a:txBody>
                  <a:tcPr/>
                </a:tc>
                <a:tc vMerge="1">
                  <a:txBody>
                    <a:bodyPr/>
                    <a:lstStyle/>
                    <a:p>
                      <a:endParaRPr kumimoji="1" lang="ja-JP" altLang="en-US"/>
                    </a:p>
                  </a:txBody>
                  <a:tcPr/>
                </a:tc>
                <a:tc>
                  <a:txBody>
                    <a:bodyPr/>
                    <a:lstStyle/>
                    <a:p>
                      <a:pPr marL="38100" marR="38100" algn="ctr">
                        <a:lnSpc>
                          <a:spcPts val="1600"/>
                        </a:lnSpc>
                        <a:spcAft>
                          <a:spcPts val="0"/>
                        </a:spcAft>
                      </a:pPr>
                      <a:r>
                        <a:rPr lang="ja-JP" sz="900" kern="0">
                          <a:solidFill>
                            <a:srgbClr val="000000"/>
                          </a:solidFill>
                          <a:effectLst/>
                          <a:latin typeface="MS Gothic"/>
                          <a:ea typeface="ＭＳ 明朝"/>
                          <a:cs typeface="MS Gothic"/>
                        </a:rPr>
                        <a:t>許容度</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Aft>
                          <a:spcPts val="0"/>
                        </a:spcAft>
                      </a:pPr>
                      <a:r>
                        <a:rPr lang="en-US" sz="900" kern="0">
                          <a:solidFill>
                            <a:srgbClr val="000000"/>
                          </a:solidFill>
                          <a:effectLst/>
                          <a:latin typeface="MS Gothic"/>
                          <a:ea typeface="ＭＳ 明朝"/>
                          <a:cs typeface="MS Gothic"/>
                        </a:rPr>
                        <a:t>VIF</a:t>
                      </a:r>
                      <a:endParaRPr lang="ja-JP" sz="1050" kern="100">
                        <a:effectLst/>
                        <a:latin typeface="Century"/>
                        <a:ea typeface="ＭＳ 明朝"/>
                        <a:cs typeface="Times New Roman"/>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211455">
                <a:tc rowSpan="2">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1</a:t>
                      </a:r>
                      <a:endParaRPr lang="ja-JP" sz="1050" kern="100" dirty="0">
                        <a:effectLst/>
                        <a:latin typeface="Century"/>
                        <a:ea typeface="ＭＳ 明朝"/>
                        <a:cs typeface="Times New Roman"/>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l">
                        <a:lnSpc>
                          <a:spcPts val="1600"/>
                        </a:lnSpc>
                        <a:spcAft>
                          <a:spcPts val="0"/>
                        </a:spcAft>
                      </a:pPr>
                      <a:r>
                        <a:rPr lang="en-US" sz="900" kern="0">
                          <a:solidFill>
                            <a:srgbClr val="000000"/>
                          </a:solidFill>
                          <a:effectLst/>
                          <a:latin typeface="MS Gothic"/>
                          <a:ea typeface="ＭＳ 明朝"/>
                          <a:cs typeface="MS Gothic"/>
                        </a:rPr>
                        <a:t>(</a:t>
                      </a:r>
                      <a:r>
                        <a:rPr lang="ja-JP" sz="900" kern="0">
                          <a:solidFill>
                            <a:srgbClr val="000000"/>
                          </a:solidFill>
                          <a:effectLst/>
                          <a:latin typeface="MS Gothic"/>
                          <a:ea typeface="ＭＳ 明朝"/>
                          <a:cs typeface="MS Gothic"/>
                        </a:rPr>
                        <a:t>定数</a:t>
                      </a:r>
                      <a:r>
                        <a:rPr lang="en-US" sz="900" kern="0">
                          <a:solidFill>
                            <a:srgbClr val="000000"/>
                          </a:solidFill>
                          <a:effectLst/>
                          <a:latin typeface="MS Gothic"/>
                          <a:ea typeface="ＭＳ 明朝"/>
                          <a:cs typeface="MS Gothic"/>
                        </a:rPr>
                        <a:t>)</a:t>
                      </a:r>
                      <a:endParaRPr lang="ja-JP" sz="1050" kern="10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3.354</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.055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60.933</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spcAft>
                          <a:spcPts val="0"/>
                        </a:spcAft>
                      </a:pPr>
                      <a:r>
                        <a:rPr lang="en-US" sz="1200" kern="0">
                          <a:effectLst/>
                          <a:latin typeface="Times New Roman"/>
                          <a:ea typeface="ＭＳ 明朝"/>
                          <a:cs typeface="Times New Roman"/>
                        </a:rPr>
                        <a:t> </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95885">
                <a:tc vMerge="1">
                  <a:txBody>
                    <a:bodyPr/>
                    <a:lstStyle/>
                    <a:p>
                      <a:endParaRPr kumimoji="1" lang="ja-JP" altLang="en-US"/>
                    </a:p>
                  </a:txBody>
                  <a:tcPr/>
                </a:tc>
                <a:tc>
                  <a:txBody>
                    <a:bodyPr/>
                    <a:lstStyle/>
                    <a:p>
                      <a:pPr marL="38100" marR="38100" algn="l">
                        <a:lnSpc>
                          <a:spcPts val="1600"/>
                        </a:lnSpc>
                        <a:spcAft>
                          <a:spcPts val="0"/>
                        </a:spcAft>
                      </a:pPr>
                      <a:r>
                        <a:rPr lang="ja-JP" altLang="en-US" sz="1050" kern="100" dirty="0" smtClean="0">
                          <a:effectLst/>
                          <a:latin typeface="Century"/>
                          <a:ea typeface="ＭＳ 明朝"/>
                          <a:cs typeface="Times New Roman"/>
                        </a:rPr>
                        <a:t>問</a:t>
                      </a:r>
                      <a:r>
                        <a:rPr lang="en-US" altLang="ja-JP" sz="1050" kern="100" dirty="0" smtClean="0">
                          <a:effectLst/>
                          <a:latin typeface="Century"/>
                          <a:ea typeface="ＭＳ 明朝"/>
                          <a:cs typeface="Times New Roman"/>
                        </a:rPr>
                        <a:t>7</a:t>
                      </a:r>
                      <a:r>
                        <a:rPr lang="ja-JP" altLang="en-US" sz="1050" kern="100" dirty="0" smtClean="0">
                          <a:effectLst/>
                          <a:latin typeface="Century"/>
                          <a:ea typeface="ＭＳ 明朝"/>
                          <a:cs typeface="Times New Roman"/>
                        </a:rPr>
                        <a:t>価値得点</a:t>
                      </a:r>
                      <a:endParaRPr lang="ja-JP" sz="1050" kern="100" dirty="0">
                        <a:effectLst/>
                        <a:latin typeface="Century"/>
                        <a:ea typeface="ＭＳ 明朝"/>
                        <a:cs typeface="Times New Roman"/>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.443</a:t>
                      </a:r>
                      <a:endParaRPr lang="ja-JP" sz="1050" kern="100">
                        <a:effectLst/>
                        <a:latin typeface="Century"/>
                        <a:ea typeface="ＭＳ 明朝"/>
                        <a:cs typeface="Times New Roman"/>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.055</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.636</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7.999</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Aft>
                          <a:spcPts val="0"/>
                        </a:spcAft>
                      </a:pPr>
                      <a:r>
                        <a:rPr lang="en-US" sz="900" kern="0">
                          <a:solidFill>
                            <a:srgbClr val="000000"/>
                          </a:solidFill>
                          <a:effectLst/>
                          <a:latin typeface="MS Gothic"/>
                          <a:ea typeface="ＭＳ 明朝"/>
                          <a:cs typeface="MS Gothic"/>
                        </a:rPr>
                        <a:t>1.000</a:t>
                      </a:r>
                      <a:endParaRPr lang="ja-JP" sz="1050" kern="100">
                        <a:effectLst/>
                        <a:latin typeface="Century"/>
                        <a:ea typeface="ＭＳ 明朝"/>
                        <a:cs typeface="Times New Roman"/>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211455">
                <a:tc gridSpan="9">
                  <a:txBody>
                    <a:bodyPr/>
                    <a:lstStyle/>
                    <a:p>
                      <a:pPr marL="38100" marR="38100" algn="l">
                        <a:lnSpc>
                          <a:spcPts val="1600"/>
                        </a:lnSpc>
                        <a:spcAft>
                          <a:spcPts val="0"/>
                        </a:spcAft>
                      </a:pPr>
                      <a:r>
                        <a:rPr lang="en-US" sz="900" kern="0" dirty="0">
                          <a:solidFill>
                            <a:srgbClr val="000000"/>
                          </a:solidFill>
                          <a:effectLst/>
                          <a:latin typeface="MS Gothic"/>
                          <a:ea typeface="ＭＳ 明朝"/>
                          <a:cs typeface="MS Gothic"/>
                        </a:rPr>
                        <a:t>a. </a:t>
                      </a:r>
                      <a:r>
                        <a:rPr lang="ja-JP" sz="900" kern="0" dirty="0">
                          <a:solidFill>
                            <a:srgbClr val="000000"/>
                          </a:solidFill>
                          <a:effectLst/>
                          <a:latin typeface="MS Gothic"/>
                          <a:ea typeface="ＭＳ 明朝"/>
                          <a:cs typeface="MS Gothic"/>
                        </a:rPr>
                        <a:t>従属変数</a:t>
                      </a:r>
                      <a:r>
                        <a:rPr lang="ja-JP" sz="900" kern="0" dirty="0">
                          <a:solidFill>
                            <a:srgbClr val="000000"/>
                          </a:solidFill>
                          <a:effectLst/>
                          <a:latin typeface="Century"/>
                          <a:ea typeface="MS Gothic"/>
                          <a:cs typeface="MS Gothic"/>
                        </a:rPr>
                        <a:t> </a:t>
                      </a:r>
                      <a:r>
                        <a:rPr lang="ja-JP" sz="900" kern="0" dirty="0" smtClean="0">
                          <a:solidFill>
                            <a:srgbClr val="000000"/>
                          </a:solidFill>
                          <a:effectLst/>
                          <a:latin typeface="MS Gothic"/>
                          <a:ea typeface="ＭＳ 明朝"/>
                          <a:cs typeface="MS Gothic"/>
                        </a:rPr>
                        <a:t>問</a:t>
                      </a:r>
                      <a:r>
                        <a:rPr lang="en-US" altLang="ja-JP" sz="900" kern="0" dirty="0" smtClean="0">
                          <a:solidFill>
                            <a:srgbClr val="000000"/>
                          </a:solidFill>
                          <a:effectLst/>
                          <a:latin typeface="MS Gothic"/>
                          <a:ea typeface="ＭＳ 明朝"/>
                          <a:cs typeface="MS Gothic"/>
                        </a:rPr>
                        <a:t>7</a:t>
                      </a:r>
                      <a:r>
                        <a:rPr lang="ja-JP" altLang="en-US" sz="900" kern="0" dirty="0" smtClean="0">
                          <a:solidFill>
                            <a:srgbClr val="000000"/>
                          </a:solidFill>
                          <a:effectLst/>
                          <a:latin typeface="MS Gothic"/>
                          <a:ea typeface="ＭＳ 明朝"/>
                          <a:cs typeface="MS Gothic"/>
                        </a:rPr>
                        <a:t>－</a:t>
                      </a:r>
                      <a:r>
                        <a:rPr lang="en-US" altLang="ja-JP" sz="900" kern="0" dirty="0" smtClean="0">
                          <a:solidFill>
                            <a:srgbClr val="000000"/>
                          </a:solidFill>
                          <a:effectLst/>
                          <a:latin typeface="MS Gothic"/>
                          <a:ea typeface="ＭＳ 明朝"/>
                          <a:cs typeface="MS Gothic"/>
                        </a:rPr>
                        <a:t>6</a:t>
                      </a:r>
                      <a:endParaRPr lang="ja-JP" sz="1050" kern="100" dirty="0">
                        <a:effectLst/>
                        <a:latin typeface="Century"/>
                        <a:ea typeface="ＭＳ 明朝"/>
                        <a:cs typeface="Times New Roman"/>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11" name="テキスト ボックス 10"/>
          <p:cNvSpPr txBox="1"/>
          <p:nvPr/>
        </p:nvSpPr>
        <p:spPr>
          <a:xfrm>
            <a:off x="1331640" y="4581128"/>
            <a:ext cx="6521542" cy="646331"/>
          </a:xfrm>
          <a:prstGeom prst="rect">
            <a:avLst/>
          </a:prstGeom>
          <a:noFill/>
        </p:spPr>
        <p:txBody>
          <a:bodyPr wrap="square" rtlCol="0">
            <a:spAutoFit/>
          </a:bodyPr>
          <a:lstStyle/>
          <a:p>
            <a:r>
              <a:rPr kumimoji="1" lang="ja-JP" altLang="en-US" dirty="0" smtClean="0"/>
              <a:t>　　　　　　　　　　　</a:t>
            </a:r>
            <a:r>
              <a:rPr kumimoji="1" lang="ja-JP" altLang="en-US" u="sng" dirty="0" smtClean="0"/>
              <a:t>回帰式・・・</a:t>
            </a:r>
            <a:r>
              <a:rPr kumimoji="1" lang="en-US" altLang="ja-JP" u="sng" dirty="0" smtClean="0"/>
              <a:t>Y</a:t>
            </a:r>
            <a:r>
              <a:rPr kumimoji="1" lang="ja-JP" altLang="en-US" u="sng" dirty="0" smtClean="0"/>
              <a:t>＝</a:t>
            </a:r>
            <a:r>
              <a:rPr kumimoji="1" lang="en-US" altLang="ja-JP" u="sng" dirty="0" smtClean="0"/>
              <a:t>3.354</a:t>
            </a:r>
            <a:r>
              <a:rPr kumimoji="1" lang="ja-JP" altLang="en-US" u="sng" dirty="0" smtClean="0"/>
              <a:t>＋</a:t>
            </a:r>
            <a:r>
              <a:rPr kumimoji="1" lang="en-US" altLang="ja-JP" u="sng" dirty="0" smtClean="0"/>
              <a:t>0.443</a:t>
            </a:r>
            <a:r>
              <a:rPr lang="en-US" altLang="ja-JP" u="sng" dirty="0" smtClean="0"/>
              <a:t>X</a:t>
            </a:r>
            <a:r>
              <a:rPr lang="ja-JP" altLang="ja-JP" u="sng" baseline="-25000" dirty="0"/>
              <a:t>１</a:t>
            </a:r>
            <a:endParaRPr lang="ja-JP" altLang="ja-JP" u="sng" dirty="0"/>
          </a:p>
          <a:p>
            <a:r>
              <a:rPr kumimoji="1" lang="ja-JP" altLang="en-US" dirty="0" smtClean="0"/>
              <a:t>回帰係数の符号：正　有意確率</a:t>
            </a:r>
            <a:r>
              <a:rPr kumimoji="1" lang="en-US" altLang="ja-JP" dirty="0" smtClean="0"/>
              <a:t>0.000</a:t>
            </a:r>
            <a:r>
              <a:rPr kumimoji="1" lang="ja-JP" altLang="en-US" dirty="0" smtClean="0"/>
              <a:t>・・・</a:t>
            </a:r>
            <a:r>
              <a:rPr kumimoji="1" lang="en-US" altLang="ja-JP" u="sng" dirty="0" smtClean="0"/>
              <a:t>1</a:t>
            </a:r>
            <a:r>
              <a:rPr kumimoji="1" lang="ja-JP" altLang="en-US" u="sng" dirty="0" smtClean="0"/>
              <a:t>％水準で有意</a:t>
            </a:r>
            <a:r>
              <a:rPr kumimoji="1" lang="ja-JP" altLang="en-US" dirty="0" smtClean="0"/>
              <a:t>　</a:t>
            </a:r>
            <a:endParaRPr kumimoji="1" lang="ja-JP" altLang="en-US" dirty="0"/>
          </a:p>
        </p:txBody>
      </p:sp>
      <p:sp>
        <p:nvSpPr>
          <p:cNvPr id="12" name="正方形/長方形 11"/>
          <p:cNvSpPr/>
          <p:nvPr/>
        </p:nvSpPr>
        <p:spPr>
          <a:xfrm>
            <a:off x="765338" y="5243568"/>
            <a:ext cx="7654146" cy="115212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u="sng" dirty="0" smtClean="0">
              <a:solidFill>
                <a:schemeClr val="tx1"/>
              </a:solidFill>
            </a:endParaRPr>
          </a:p>
          <a:p>
            <a:pPr algn="ctr"/>
            <a:endParaRPr lang="en-US" altLang="ja-JP" u="sng" dirty="0" smtClean="0">
              <a:solidFill>
                <a:schemeClr val="tx1"/>
              </a:solidFill>
            </a:endParaRPr>
          </a:p>
          <a:p>
            <a:pPr algn="ctr"/>
            <a:endParaRPr lang="en-US" altLang="ja-JP" u="sng" dirty="0" smtClean="0">
              <a:solidFill>
                <a:schemeClr val="tx1"/>
              </a:solidFill>
            </a:endParaRPr>
          </a:p>
          <a:p>
            <a:pPr algn="ctr"/>
            <a:r>
              <a:rPr lang="ja-JP" altLang="en-US" u="sng" dirty="0" smtClean="0">
                <a:solidFill>
                  <a:schemeClr val="tx1"/>
                </a:solidFill>
              </a:rPr>
              <a:t>仮説③系③</a:t>
            </a:r>
            <a:endParaRPr lang="en-US" altLang="ja-JP" u="sng" dirty="0" smtClean="0">
              <a:solidFill>
                <a:schemeClr val="tx1"/>
              </a:solidFill>
            </a:endParaRPr>
          </a:p>
          <a:p>
            <a:pPr algn="ctr"/>
            <a:r>
              <a:rPr lang="ja-JP" altLang="en-US" dirty="0">
                <a:solidFill>
                  <a:prstClr val="black"/>
                </a:solidFill>
              </a:rPr>
              <a:t>宝探しのように店内の多くの商品の中から消費者が探索できる店舗演出は消費者に高揚感を与え、価値を醸成し、</a:t>
            </a:r>
            <a:r>
              <a:rPr lang="ja-JP" altLang="en-US" u="sng" dirty="0">
                <a:solidFill>
                  <a:prstClr val="black"/>
                </a:solidFill>
              </a:rPr>
              <a:t>再来店の</a:t>
            </a:r>
            <a:r>
              <a:rPr lang="ja-JP" altLang="en-US" u="sng" dirty="0" smtClean="0">
                <a:solidFill>
                  <a:prstClr val="black"/>
                </a:solidFill>
              </a:rPr>
              <a:t>意思</a:t>
            </a:r>
            <a:r>
              <a:rPr lang="ja-JP" altLang="en-US" dirty="0" smtClean="0">
                <a:solidFill>
                  <a:prstClr val="black"/>
                </a:solidFill>
              </a:rPr>
              <a:t>に</a:t>
            </a:r>
            <a:r>
              <a:rPr lang="ja-JP" altLang="en-US" dirty="0">
                <a:solidFill>
                  <a:prstClr val="black"/>
                </a:solidFill>
              </a:rPr>
              <a:t>影響を及ぼす</a:t>
            </a:r>
            <a:endParaRPr lang="ja-JP" altLang="en-US" sz="1200" dirty="0" smtClean="0">
              <a:solidFill>
                <a:schemeClr val="tx1"/>
              </a:solidFill>
            </a:endParaRPr>
          </a:p>
          <a:p>
            <a:pPr algn="ctr"/>
            <a:endParaRPr lang="en-US" altLang="ja-JP" u="sng" dirty="0" smtClean="0">
              <a:solidFill>
                <a:schemeClr val="tx1"/>
              </a:solidFill>
            </a:endParaRPr>
          </a:p>
          <a:p>
            <a:pPr algn="ctr"/>
            <a:endParaRPr lang="en-US" altLang="ja-JP" dirty="0" smtClean="0">
              <a:solidFill>
                <a:schemeClr val="tx1"/>
              </a:solidFill>
            </a:endParaRPr>
          </a:p>
          <a:p>
            <a:pPr algn="ctr"/>
            <a:endParaRPr lang="en-US" altLang="ja-JP" u="sng" dirty="0" smtClean="0">
              <a:solidFill>
                <a:schemeClr val="tx1"/>
              </a:solidFill>
            </a:endParaRPr>
          </a:p>
        </p:txBody>
      </p:sp>
      <p:sp>
        <p:nvSpPr>
          <p:cNvPr id="13" name="角丸四角形吹き出し 12"/>
          <p:cNvSpPr/>
          <p:nvPr/>
        </p:nvSpPr>
        <p:spPr>
          <a:xfrm>
            <a:off x="1907704" y="2406487"/>
            <a:ext cx="1656184" cy="288032"/>
          </a:xfrm>
          <a:prstGeom prst="wedgeRoundRectCallout">
            <a:avLst>
              <a:gd name="adj1" fmla="val 30998"/>
              <a:gd name="adj2" fmla="val -106671"/>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rPr>
              <a:t>回帰式の説明力：</a:t>
            </a:r>
            <a:r>
              <a:rPr kumimoji="1" lang="ja-JP" altLang="en-US" sz="1000" dirty="0" smtClean="0">
                <a:solidFill>
                  <a:schemeClr val="tx1"/>
                </a:solidFill>
              </a:rPr>
              <a:t>高くない</a:t>
            </a:r>
            <a:endParaRPr kumimoji="1" lang="ja-JP" altLang="en-US" sz="1000" dirty="0">
              <a:solidFill>
                <a:schemeClr val="tx1"/>
              </a:solidFill>
            </a:endParaRPr>
          </a:p>
        </p:txBody>
      </p:sp>
      <p:sp>
        <p:nvSpPr>
          <p:cNvPr id="14" name="角丸四角形吹き出し 13"/>
          <p:cNvSpPr/>
          <p:nvPr/>
        </p:nvSpPr>
        <p:spPr>
          <a:xfrm>
            <a:off x="6989086" y="2550503"/>
            <a:ext cx="1728192" cy="360040"/>
          </a:xfrm>
          <a:prstGeom prst="wedgeRoundRectCallout">
            <a:avLst>
              <a:gd name="adj1" fmla="val 50435"/>
              <a:gd name="adj2" fmla="val -165556"/>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rPr>
              <a:t>回帰式には意味がある</a:t>
            </a:r>
            <a:endParaRPr kumimoji="1" lang="ja-JP" altLang="en-US" sz="1000" dirty="0">
              <a:solidFill>
                <a:schemeClr val="tx1"/>
              </a:solidFill>
            </a:endParaRPr>
          </a:p>
        </p:txBody>
      </p:sp>
      <p:sp>
        <p:nvSpPr>
          <p:cNvPr id="15" name="雲 14"/>
          <p:cNvSpPr/>
          <p:nvPr/>
        </p:nvSpPr>
        <p:spPr>
          <a:xfrm>
            <a:off x="7536930" y="4725144"/>
            <a:ext cx="1296144" cy="720080"/>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6" name="星 5 15"/>
          <p:cNvSpPr/>
          <p:nvPr/>
        </p:nvSpPr>
        <p:spPr>
          <a:xfrm>
            <a:off x="8465250" y="4509120"/>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2932327" y="1988840"/>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8321234" y="1794038"/>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6341014" y="4077072"/>
            <a:ext cx="648072" cy="219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656600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仮説①検証結果まとめ</a:t>
            </a:r>
            <a:endParaRPr kumimoji="1" lang="ja-JP" altLang="en-US" dirty="0"/>
          </a:p>
        </p:txBody>
      </p:sp>
      <p:sp>
        <p:nvSpPr>
          <p:cNvPr id="4" name="日付プレースホルダー 3"/>
          <p:cNvSpPr>
            <a:spLocks noGrp="1"/>
          </p:cNvSpPr>
          <p:nvPr>
            <p:ph type="dt" sz="half" idx="10"/>
          </p:nvPr>
        </p:nvSpPr>
        <p:spPr/>
        <p:txBody>
          <a:bodyPr/>
          <a:lstStyle/>
          <a:p>
            <a:fld id="{AA20ADF9-D335-4125-ADC6-68D5F3660A1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58</a:t>
            </a:fld>
            <a:endParaRPr kumimoji="1" lang="ja-JP" altLang="en-US"/>
          </a:p>
        </p:txBody>
      </p:sp>
      <p:sp>
        <p:nvSpPr>
          <p:cNvPr id="6" name="角丸四角形 5"/>
          <p:cNvSpPr/>
          <p:nvPr/>
        </p:nvSpPr>
        <p:spPr>
          <a:xfrm>
            <a:off x="467544" y="1781528"/>
            <a:ext cx="7848872" cy="1071408"/>
          </a:xfrm>
          <a:prstGeom prst="round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商品のカラフルさを利用した店舗演出により消費者が高揚し、価値</a:t>
            </a:r>
            <a:r>
              <a:rPr lang="ja-JP" altLang="en-US" sz="2000" dirty="0" smtClean="0">
                <a:solidFill>
                  <a:schemeClr val="tx1"/>
                </a:solidFill>
              </a:rPr>
              <a:t>を</a:t>
            </a:r>
            <a:endParaRPr lang="en-US" altLang="ja-JP" sz="2000" dirty="0" smtClean="0">
              <a:solidFill>
                <a:schemeClr val="tx1"/>
              </a:solidFill>
            </a:endParaRPr>
          </a:p>
          <a:p>
            <a:pPr algn="ctr"/>
            <a:r>
              <a:rPr lang="ja-JP" altLang="en-US" sz="2000" dirty="0" smtClean="0">
                <a:solidFill>
                  <a:schemeClr val="tx1"/>
                </a:solidFill>
              </a:rPr>
              <a:t>醸成</a:t>
            </a:r>
            <a:r>
              <a:rPr lang="ja-JP" altLang="en-US" sz="2000" dirty="0">
                <a:solidFill>
                  <a:schemeClr val="tx1"/>
                </a:solidFill>
              </a:rPr>
              <a:t>することによって、態度的ストアロイヤリティの形成に影響を及ぼす</a:t>
            </a:r>
          </a:p>
        </p:txBody>
      </p:sp>
      <p:sp>
        <p:nvSpPr>
          <p:cNvPr id="7" name="テキスト ボックス 6"/>
          <p:cNvSpPr txBox="1"/>
          <p:nvPr/>
        </p:nvSpPr>
        <p:spPr>
          <a:xfrm>
            <a:off x="642391" y="1381418"/>
            <a:ext cx="2417441" cy="400110"/>
          </a:xfrm>
          <a:prstGeom prst="rect">
            <a:avLst/>
          </a:prstGeom>
          <a:noFill/>
        </p:spPr>
        <p:txBody>
          <a:bodyPr wrap="square" rtlCol="0">
            <a:spAutoFit/>
          </a:bodyPr>
          <a:lstStyle/>
          <a:p>
            <a:r>
              <a:rPr kumimoji="1" lang="ja-JP" altLang="en-US" sz="2000" u="sng" dirty="0" smtClean="0"/>
              <a:t>仮説</a:t>
            </a:r>
            <a:r>
              <a:rPr lang="en-US" altLang="ja-JP" sz="2000" u="sng" dirty="0"/>
              <a:t>1</a:t>
            </a:r>
            <a:endParaRPr kumimoji="1" lang="ja-JP" altLang="en-US" sz="2000" u="sng" dirty="0"/>
          </a:p>
        </p:txBody>
      </p:sp>
      <p:sp>
        <p:nvSpPr>
          <p:cNvPr id="10" name="角丸四角形 9"/>
          <p:cNvSpPr/>
          <p:nvPr/>
        </p:nvSpPr>
        <p:spPr>
          <a:xfrm>
            <a:off x="861546" y="3363062"/>
            <a:ext cx="7560840" cy="579918"/>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商品のカラフルさを利用した店舗演出は消費者に高揚感を与える</a:t>
            </a:r>
          </a:p>
        </p:txBody>
      </p:sp>
      <p:sp>
        <p:nvSpPr>
          <p:cNvPr id="11" name="角丸四角形 10"/>
          <p:cNvSpPr/>
          <p:nvPr/>
        </p:nvSpPr>
        <p:spPr>
          <a:xfrm>
            <a:off x="1187624" y="4378250"/>
            <a:ext cx="7272808" cy="720080"/>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商品のカラフルさを利用した店舗演出によって消費者に高揚感を与えると、価値を醸成する</a:t>
            </a:r>
          </a:p>
        </p:txBody>
      </p:sp>
      <p:sp>
        <p:nvSpPr>
          <p:cNvPr id="12" name="角丸四角形 11"/>
          <p:cNvSpPr/>
          <p:nvPr/>
        </p:nvSpPr>
        <p:spPr>
          <a:xfrm>
            <a:off x="1472816" y="5598532"/>
            <a:ext cx="6984776" cy="720080"/>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商品のカラフルさを利用した店舗演出によって消費者に高揚感を与え、価値を醸成し、態度的ストアロイヤリティの形成に影響を及ぼす</a:t>
            </a:r>
            <a:endParaRPr kumimoji="1" lang="ja-JP" altLang="en-US" dirty="0">
              <a:solidFill>
                <a:schemeClr val="tx1"/>
              </a:solidFill>
            </a:endParaRPr>
          </a:p>
        </p:txBody>
      </p:sp>
      <p:sp>
        <p:nvSpPr>
          <p:cNvPr id="13" name="テキスト ボックス 12"/>
          <p:cNvSpPr txBox="1"/>
          <p:nvPr/>
        </p:nvSpPr>
        <p:spPr>
          <a:xfrm>
            <a:off x="884428" y="2954774"/>
            <a:ext cx="936104" cy="369332"/>
          </a:xfrm>
          <a:prstGeom prst="rect">
            <a:avLst/>
          </a:prstGeom>
          <a:noFill/>
        </p:spPr>
        <p:txBody>
          <a:bodyPr wrap="square" rtlCol="0">
            <a:spAutoFit/>
          </a:bodyPr>
          <a:lstStyle/>
          <a:p>
            <a:r>
              <a:rPr kumimoji="1" lang="ja-JP" altLang="en-US" u="sng" dirty="0" smtClean="0"/>
              <a:t>系</a:t>
            </a:r>
            <a:r>
              <a:rPr kumimoji="1" lang="en-US" altLang="ja-JP" u="sng" dirty="0" smtClean="0"/>
              <a:t>1</a:t>
            </a:r>
            <a:endParaRPr kumimoji="1" lang="ja-JP" altLang="en-US" u="sng" dirty="0"/>
          </a:p>
        </p:txBody>
      </p:sp>
      <p:sp>
        <p:nvSpPr>
          <p:cNvPr id="14" name="テキスト ボックス 13"/>
          <p:cNvSpPr txBox="1"/>
          <p:nvPr/>
        </p:nvSpPr>
        <p:spPr>
          <a:xfrm>
            <a:off x="1200169" y="4032248"/>
            <a:ext cx="1569369" cy="369332"/>
          </a:xfrm>
          <a:prstGeom prst="rect">
            <a:avLst/>
          </a:prstGeom>
          <a:noFill/>
        </p:spPr>
        <p:txBody>
          <a:bodyPr wrap="square" rtlCol="0">
            <a:spAutoFit/>
          </a:bodyPr>
          <a:lstStyle/>
          <a:p>
            <a:r>
              <a:rPr kumimoji="1" lang="ja-JP" altLang="en-US" u="sng" dirty="0" smtClean="0"/>
              <a:t>系</a:t>
            </a:r>
            <a:r>
              <a:rPr kumimoji="1" lang="en-US" altLang="ja-JP" u="sng" dirty="0" smtClean="0"/>
              <a:t>2</a:t>
            </a:r>
            <a:endParaRPr kumimoji="1" lang="ja-JP" altLang="en-US" u="sng" dirty="0"/>
          </a:p>
        </p:txBody>
      </p:sp>
      <p:sp>
        <p:nvSpPr>
          <p:cNvPr id="15" name="テキスト ボックス 14"/>
          <p:cNvSpPr txBox="1"/>
          <p:nvPr/>
        </p:nvSpPr>
        <p:spPr>
          <a:xfrm>
            <a:off x="1500097" y="5229200"/>
            <a:ext cx="1224136" cy="369332"/>
          </a:xfrm>
          <a:prstGeom prst="rect">
            <a:avLst/>
          </a:prstGeom>
          <a:noFill/>
        </p:spPr>
        <p:txBody>
          <a:bodyPr wrap="square" rtlCol="0">
            <a:spAutoFit/>
          </a:bodyPr>
          <a:lstStyle/>
          <a:p>
            <a:r>
              <a:rPr kumimoji="1" lang="ja-JP" altLang="en-US" u="sng" dirty="0" smtClean="0"/>
              <a:t>系</a:t>
            </a:r>
            <a:r>
              <a:rPr kumimoji="1" lang="en-US" altLang="ja-JP" u="sng" dirty="0" smtClean="0"/>
              <a:t>3</a:t>
            </a:r>
            <a:endParaRPr kumimoji="1" lang="ja-JP" altLang="en-US" u="sng" dirty="0"/>
          </a:p>
        </p:txBody>
      </p:sp>
      <p:cxnSp>
        <p:nvCxnSpPr>
          <p:cNvPr id="21" name="カギ線コネクタ 20"/>
          <p:cNvCxnSpPr/>
          <p:nvPr/>
        </p:nvCxnSpPr>
        <p:spPr>
          <a:xfrm rot="10800000">
            <a:off x="713950" y="2821670"/>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カギ線コネクタ 21"/>
          <p:cNvCxnSpPr/>
          <p:nvPr/>
        </p:nvCxnSpPr>
        <p:spPr>
          <a:xfrm rot="10800000">
            <a:off x="995264" y="3918819"/>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カギ線コネクタ 22"/>
          <p:cNvCxnSpPr/>
          <p:nvPr/>
        </p:nvCxnSpPr>
        <p:spPr>
          <a:xfrm rot="10800000">
            <a:off x="1287174" y="5098330"/>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雲 26"/>
          <p:cNvSpPr/>
          <p:nvPr/>
        </p:nvSpPr>
        <p:spPr>
          <a:xfrm>
            <a:off x="7812360" y="2996952"/>
            <a:ext cx="1224136" cy="549968"/>
          </a:xfrm>
          <a:prstGeom prst="cloud">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棄却</a:t>
            </a:r>
            <a:endParaRPr kumimoji="1" lang="ja-JP" altLang="en-US" b="1" dirty="0">
              <a:solidFill>
                <a:schemeClr val="tx1"/>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4891" y="1172692"/>
            <a:ext cx="1543050" cy="81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454220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仮説②検証結果まとめ</a:t>
            </a:r>
            <a:endParaRPr kumimoji="1" lang="ja-JP" altLang="en-US" dirty="0"/>
          </a:p>
        </p:txBody>
      </p:sp>
      <p:sp>
        <p:nvSpPr>
          <p:cNvPr id="4" name="日付プレースホルダー 3"/>
          <p:cNvSpPr>
            <a:spLocks noGrp="1"/>
          </p:cNvSpPr>
          <p:nvPr>
            <p:ph type="dt" sz="half" idx="10"/>
          </p:nvPr>
        </p:nvSpPr>
        <p:spPr/>
        <p:txBody>
          <a:bodyPr/>
          <a:lstStyle/>
          <a:p>
            <a:fld id="{B0D4969B-20FF-4862-BC59-92A63FFA7A05}"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59</a:t>
            </a:fld>
            <a:endParaRPr kumimoji="1" lang="ja-JP" altLang="en-US"/>
          </a:p>
        </p:txBody>
      </p:sp>
      <p:sp>
        <p:nvSpPr>
          <p:cNvPr id="7" name="角丸四角形 6"/>
          <p:cNvSpPr/>
          <p:nvPr/>
        </p:nvSpPr>
        <p:spPr>
          <a:xfrm>
            <a:off x="812482" y="1606547"/>
            <a:ext cx="7632848" cy="1152128"/>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商品を使ったときのシチュエーション</a:t>
            </a:r>
            <a:r>
              <a:rPr lang="ja-JP" altLang="en-US" sz="2000" dirty="0" smtClean="0">
                <a:solidFill>
                  <a:schemeClr val="tx1"/>
                </a:solidFill>
              </a:rPr>
              <a:t>を想像</a:t>
            </a:r>
            <a:r>
              <a:rPr lang="ja-JP" altLang="en-US" sz="2000" dirty="0">
                <a:solidFill>
                  <a:schemeClr val="tx1"/>
                </a:solidFill>
              </a:rPr>
              <a:t>させる店舗演出により消費者が高揚</a:t>
            </a:r>
            <a:r>
              <a:rPr lang="ja-JP" altLang="en-US" sz="2000" dirty="0" smtClean="0">
                <a:solidFill>
                  <a:schemeClr val="tx1"/>
                </a:solidFill>
              </a:rPr>
              <a:t>し価値</a:t>
            </a:r>
            <a:r>
              <a:rPr lang="ja-JP" altLang="en-US" sz="2000" dirty="0">
                <a:solidFill>
                  <a:schemeClr val="tx1"/>
                </a:solidFill>
              </a:rPr>
              <a:t>を醸成すること</a:t>
            </a:r>
            <a:r>
              <a:rPr lang="ja-JP" altLang="en-US" sz="2000" dirty="0" smtClean="0">
                <a:solidFill>
                  <a:schemeClr val="tx1"/>
                </a:solidFill>
              </a:rPr>
              <a:t>で態度的</a:t>
            </a:r>
            <a:r>
              <a:rPr lang="ja-JP" altLang="en-US" sz="2000" dirty="0">
                <a:solidFill>
                  <a:schemeClr val="tx1"/>
                </a:solidFill>
              </a:rPr>
              <a:t>ストアロイヤリティの形成に影響を及ぼす</a:t>
            </a:r>
          </a:p>
        </p:txBody>
      </p:sp>
      <p:sp>
        <p:nvSpPr>
          <p:cNvPr id="8" name="テキスト ボックス 7"/>
          <p:cNvSpPr txBox="1"/>
          <p:nvPr/>
        </p:nvSpPr>
        <p:spPr>
          <a:xfrm>
            <a:off x="842864" y="1268760"/>
            <a:ext cx="2088232" cy="369332"/>
          </a:xfrm>
          <a:prstGeom prst="rect">
            <a:avLst/>
          </a:prstGeom>
          <a:noFill/>
        </p:spPr>
        <p:txBody>
          <a:bodyPr wrap="square" rtlCol="0">
            <a:spAutoFit/>
          </a:bodyPr>
          <a:lstStyle/>
          <a:p>
            <a:r>
              <a:rPr kumimoji="1" lang="ja-JP" altLang="en-US" u="sng" dirty="0" smtClean="0"/>
              <a:t>仮説</a:t>
            </a:r>
            <a:r>
              <a:rPr kumimoji="1" lang="en-US" altLang="ja-JP" u="sng" dirty="0" smtClean="0"/>
              <a:t>2</a:t>
            </a:r>
            <a:endParaRPr kumimoji="1" lang="ja-JP" altLang="en-US" u="sng" dirty="0"/>
          </a:p>
        </p:txBody>
      </p:sp>
      <p:sp>
        <p:nvSpPr>
          <p:cNvPr id="10" name="角丸四角形 9"/>
          <p:cNvSpPr/>
          <p:nvPr/>
        </p:nvSpPr>
        <p:spPr>
          <a:xfrm>
            <a:off x="1028506" y="3220299"/>
            <a:ext cx="7416824" cy="671268"/>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商品を使ったときのシチュエーションを想像する店舗演出は消費者に高揚感を与える</a:t>
            </a:r>
          </a:p>
        </p:txBody>
      </p:sp>
      <p:sp>
        <p:nvSpPr>
          <p:cNvPr id="11" name="角丸四角形 10"/>
          <p:cNvSpPr/>
          <p:nvPr/>
        </p:nvSpPr>
        <p:spPr>
          <a:xfrm>
            <a:off x="1187624" y="4282898"/>
            <a:ext cx="7272095" cy="664297"/>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商品を使ったときのシチュエーションを想像する店舗演出は消費者に高揚感を与え、価値を醸成する</a:t>
            </a:r>
          </a:p>
        </p:txBody>
      </p:sp>
      <p:sp>
        <p:nvSpPr>
          <p:cNvPr id="12" name="角丸四角形 11"/>
          <p:cNvSpPr/>
          <p:nvPr/>
        </p:nvSpPr>
        <p:spPr>
          <a:xfrm>
            <a:off x="1434204" y="5286075"/>
            <a:ext cx="7026228" cy="1095253"/>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商品を使ったときのシチュエーションを想像する店舗演出は消費者に高揚感を与え、価値を醸成し、態度的ストアロイヤリティの形成に影響を</a:t>
            </a:r>
            <a:r>
              <a:rPr lang="ja-JP" altLang="en-US" dirty="0" smtClean="0">
                <a:solidFill>
                  <a:schemeClr val="tx1"/>
                </a:solidFill>
              </a:rPr>
              <a:t>及ぼす</a:t>
            </a:r>
            <a:endParaRPr lang="ja-JP" altLang="en-US" dirty="0">
              <a:solidFill>
                <a:schemeClr val="tx1"/>
              </a:solidFill>
            </a:endParaRPr>
          </a:p>
        </p:txBody>
      </p:sp>
      <p:sp>
        <p:nvSpPr>
          <p:cNvPr id="13" name="テキスト ボックス 12"/>
          <p:cNvSpPr txBox="1"/>
          <p:nvPr/>
        </p:nvSpPr>
        <p:spPr>
          <a:xfrm>
            <a:off x="1022911" y="2847898"/>
            <a:ext cx="936104" cy="369332"/>
          </a:xfrm>
          <a:prstGeom prst="rect">
            <a:avLst/>
          </a:prstGeom>
          <a:noFill/>
        </p:spPr>
        <p:txBody>
          <a:bodyPr wrap="square" rtlCol="0">
            <a:spAutoFit/>
          </a:bodyPr>
          <a:lstStyle/>
          <a:p>
            <a:r>
              <a:rPr kumimoji="1" lang="ja-JP" altLang="en-US" u="sng" dirty="0" smtClean="0"/>
              <a:t>系</a:t>
            </a:r>
            <a:r>
              <a:rPr kumimoji="1" lang="en-US" altLang="ja-JP" u="sng" dirty="0" smtClean="0"/>
              <a:t>1</a:t>
            </a:r>
            <a:endParaRPr kumimoji="1" lang="ja-JP" altLang="en-US" u="sng" dirty="0"/>
          </a:p>
        </p:txBody>
      </p:sp>
      <p:sp>
        <p:nvSpPr>
          <p:cNvPr id="14" name="テキスト ボックス 13"/>
          <p:cNvSpPr txBox="1"/>
          <p:nvPr/>
        </p:nvSpPr>
        <p:spPr>
          <a:xfrm>
            <a:off x="1527702" y="4916743"/>
            <a:ext cx="936104" cy="369332"/>
          </a:xfrm>
          <a:prstGeom prst="rect">
            <a:avLst/>
          </a:prstGeom>
          <a:noFill/>
        </p:spPr>
        <p:txBody>
          <a:bodyPr wrap="square" rtlCol="0">
            <a:spAutoFit/>
          </a:bodyPr>
          <a:lstStyle/>
          <a:p>
            <a:r>
              <a:rPr kumimoji="1" lang="ja-JP" altLang="en-US" u="sng" dirty="0" smtClean="0"/>
              <a:t>系</a:t>
            </a:r>
            <a:r>
              <a:rPr lang="en-US" altLang="ja-JP" u="sng" dirty="0"/>
              <a:t>3</a:t>
            </a:r>
            <a:endParaRPr kumimoji="1" lang="ja-JP" altLang="en-US" u="sng" dirty="0"/>
          </a:p>
        </p:txBody>
      </p:sp>
      <p:sp>
        <p:nvSpPr>
          <p:cNvPr id="15" name="テキスト ボックス 14"/>
          <p:cNvSpPr txBox="1"/>
          <p:nvPr/>
        </p:nvSpPr>
        <p:spPr>
          <a:xfrm>
            <a:off x="1187624" y="3896055"/>
            <a:ext cx="936104" cy="369332"/>
          </a:xfrm>
          <a:prstGeom prst="rect">
            <a:avLst/>
          </a:prstGeom>
          <a:noFill/>
        </p:spPr>
        <p:txBody>
          <a:bodyPr wrap="square" rtlCol="0">
            <a:spAutoFit/>
          </a:bodyPr>
          <a:lstStyle/>
          <a:p>
            <a:r>
              <a:rPr kumimoji="1" lang="ja-JP" altLang="en-US" u="sng" dirty="0" smtClean="0"/>
              <a:t>系</a:t>
            </a:r>
            <a:r>
              <a:rPr lang="en-US" altLang="ja-JP" u="sng" dirty="0"/>
              <a:t>2</a:t>
            </a:r>
            <a:endParaRPr kumimoji="1" lang="ja-JP" altLang="en-US" u="sng" dirty="0"/>
          </a:p>
        </p:txBody>
      </p:sp>
      <p:sp>
        <p:nvSpPr>
          <p:cNvPr id="16" name="雲 15"/>
          <p:cNvSpPr/>
          <p:nvPr/>
        </p:nvSpPr>
        <p:spPr>
          <a:xfrm>
            <a:off x="7699475" y="2780171"/>
            <a:ext cx="1224136" cy="504785"/>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7" name="雲 16"/>
          <p:cNvSpPr/>
          <p:nvPr/>
        </p:nvSpPr>
        <p:spPr>
          <a:xfrm>
            <a:off x="7699475" y="3828328"/>
            <a:ext cx="1224136" cy="504785"/>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8" name="雲 17"/>
          <p:cNvSpPr/>
          <p:nvPr/>
        </p:nvSpPr>
        <p:spPr>
          <a:xfrm>
            <a:off x="7699474" y="4884210"/>
            <a:ext cx="1224136" cy="504785"/>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cxnSp>
        <p:nvCxnSpPr>
          <p:cNvPr id="19" name="カギ線コネクタ 18"/>
          <p:cNvCxnSpPr>
            <a:stCxn id="10" idx="1"/>
          </p:cNvCxnSpPr>
          <p:nvPr/>
        </p:nvCxnSpPr>
        <p:spPr>
          <a:xfrm rot="10800000">
            <a:off x="842864" y="2758675"/>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カギ線コネクタ 22"/>
          <p:cNvCxnSpPr>
            <a:stCxn id="11" idx="1"/>
          </p:cNvCxnSpPr>
          <p:nvPr/>
        </p:nvCxnSpPr>
        <p:spPr>
          <a:xfrm rot="10800000">
            <a:off x="1109370" y="3896055"/>
            <a:ext cx="78254" cy="718992"/>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カギ線コネクタ 24"/>
          <p:cNvCxnSpPr/>
          <p:nvPr/>
        </p:nvCxnSpPr>
        <p:spPr>
          <a:xfrm rot="10800000">
            <a:off x="1248561" y="4916743"/>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雲 28"/>
          <p:cNvSpPr/>
          <p:nvPr/>
        </p:nvSpPr>
        <p:spPr>
          <a:xfrm>
            <a:off x="7451821" y="1052736"/>
            <a:ext cx="1471789" cy="670284"/>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26" name="星 5 25"/>
          <p:cNvSpPr/>
          <p:nvPr/>
        </p:nvSpPr>
        <p:spPr>
          <a:xfrm>
            <a:off x="8562611" y="872671"/>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46258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a:bodyPr>
          <a:lstStyle/>
          <a:p>
            <a:r>
              <a:rPr kumimoji="1" lang="ja-JP" altLang="en-US" dirty="0" smtClean="0"/>
              <a:t>現状分析</a:t>
            </a:r>
            <a:endParaRPr kumimoji="1" lang="ja-JP" altLang="en-US" dirty="0"/>
          </a:p>
        </p:txBody>
      </p:sp>
      <p:sp>
        <p:nvSpPr>
          <p:cNvPr id="9" name="角丸四角形 8"/>
          <p:cNvSpPr/>
          <p:nvPr/>
        </p:nvSpPr>
        <p:spPr>
          <a:xfrm>
            <a:off x="1043360" y="1412776"/>
            <a:ext cx="6984776" cy="1512168"/>
          </a:xfrm>
          <a:prstGeom prst="round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消費者はエンターテイメント性やサードプレイス性</a:t>
            </a:r>
            <a:endParaRPr lang="en-US" altLang="ja-JP" sz="2400" dirty="0" smtClean="0">
              <a:solidFill>
                <a:schemeClr val="tx1"/>
              </a:solidFill>
            </a:endParaRPr>
          </a:p>
          <a:p>
            <a:pPr algn="ctr"/>
            <a:r>
              <a:rPr lang="ja-JP" altLang="en-US" sz="2400" dirty="0" smtClean="0">
                <a:solidFill>
                  <a:schemeClr val="tx1"/>
                </a:solidFill>
              </a:rPr>
              <a:t>（居心地がよく、職場でも家庭でもない第三の空間）などの</a:t>
            </a:r>
            <a:r>
              <a:rPr lang="ja-JP" altLang="en-US" sz="2400" dirty="0" smtClean="0">
                <a:solidFill>
                  <a:srgbClr val="FF0000"/>
                </a:solidFill>
              </a:rPr>
              <a:t>「コト」</a:t>
            </a:r>
            <a:r>
              <a:rPr lang="ja-JP" altLang="en-US" sz="2400" dirty="0" smtClean="0">
                <a:solidFill>
                  <a:schemeClr val="tx1"/>
                </a:solidFill>
              </a:rPr>
              <a:t>にも価値を求めるようになった</a:t>
            </a:r>
            <a:endParaRPr lang="ja-JP" altLang="en-US" sz="2400" dirty="0">
              <a:solidFill>
                <a:schemeClr val="tx1"/>
              </a:solidFill>
            </a:endParaRPr>
          </a:p>
        </p:txBody>
      </p:sp>
      <p:sp>
        <p:nvSpPr>
          <p:cNvPr id="2" name="テキスト ボックス 1"/>
          <p:cNvSpPr txBox="1"/>
          <p:nvPr/>
        </p:nvSpPr>
        <p:spPr>
          <a:xfrm>
            <a:off x="3285085" y="6093296"/>
            <a:ext cx="5328592" cy="461665"/>
          </a:xfrm>
          <a:prstGeom prst="rect">
            <a:avLst/>
          </a:prstGeom>
          <a:noFill/>
        </p:spPr>
        <p:txBody>
          <a:bodyPr wrap="square" rtlCol="0">
            <a:spAutoFit/>
          </a:bodyPr>
          <a:lstStyle/>
          <a:p>
            <a:r>
              <a:rPr lang="en-US" altLang="ja-JP" sz="1200" dirty="0">
                <a:hlinkClick r:id="rId3"/>
              </a:rPr>
              <a:t>http://www.muguruma-ryuken.jp/kikouronbun-monokoto.htm</a:t>
            </a:r>
            <a:r>
              <a:rPr lang="ja-JP" altLang="en-US" sz="1200" dirty="0"/>
              <a:t>　</a:t>
            </a:r>
            <a:endParaRPr lang="en-US" altLang="ja-JP" sz="1200" dirty="0"/>
          </a:p>
          <a:p>
            <a:r>
              <a:rPr lang="ja-JP" altLang="en-US" sz="1200" dirty="0"/>
              <a:t>六車流通研究所</a:t>
            </a:r>
          </a:p>
        </p:txBody>
      </p:sp>
      <p:pic>
        <p:nvPicPr>
          <p:cNvPr id="1027" name="Picture 3"/>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3356992"/>
            <a:ext cx="3694496" cy="105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6777" y="3356992"/>
            <a:ext cx="3700463"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98489" y="4149080"/>
            <a:ext cx="3419475"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右矢印 2"/>
          <p:cNvSpPr/>
          <p:nvPr/>
        </p:nvSpPr>
        <p:spPr>
          <a:xfrm>
            <a:off x="4008762" y="3663083"/>
            <a:ext cx="716029" cy="484632"/>
          </a:xfrm>
          <a:prstGeom prst="rightArrow">
            <a:avLst/>
          </a:prstGeom>
          <a:solidFill>
            <a:schemeClr val="accent5">
              <a:lumMod val="40000"/>
              <a:lumOff val="6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p:cNvSpPr>
            <a:spLocks noGrp="1"/>
          </p:cNvSpPr>
          <p:nvPr>
            <p:ph type="dt" sz="half" idx="10"/>
          </p:nvPr>
        </p:nvSpPr>
        <p:spPr/>
        <p:txBody>
          <a:bodyPr/>
          <a:lstStyle/>
          <a:p>
            <a:fld id="{849489D5-6A6D-422C-AF01-DC02A3B5E974}"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6</a:t>
            </a:fld>
            <a:endParaRPr kumimoji="1" lang="ja-JP" altLang="en-US"/>
          </a:p>
        </p:txBody>
      </p:sp>
    </p:spTree>
    <p:extLst>
      <p:ext uri="{BB962C8B-B14F-4D97-AF65-F5344CB8AC3E}">
        <p14:creationId xmlns:p14="http://schemas.microsoft.com/office/powerpoint/2010/main" val="37750590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仮説③検証結果まとめ</a:t>
            </a:r>
            <a:endParaRPr kumimoji="1" lang="ja-JP" altLang="en-US" dirty="0"/>
          </a:p>
        </p:txBody>
      </p:sp>
      <p:sp>
        <p:nvSpPr>
          <p:cNvPr id="4" name="日付プレースホルダー 3"/>
          <p:cNvSpPr>
            <a:spLocks noGrp="1"/>
          </p:cNvSpPr>
          <p:nvPr>
            <p:ph type="dt" sz="half" idx="10"/>
          </p:nvPr>
        </p:nvSpPr>
        <p:spPr/>
        <p:txBody>
          <a:bodyPr/>
          <a:lstStyle/>
          <a:p>
            <a:fld id="{1C03D9DC-A2A2-4B23-805A-3BC84A893CD9}"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60</a:t>
            </a:fld>
            <a:endParaRPr kumimoji="1" lang="ja-JP" altLang="en-US"/>
          </a:p>
        </p:txBody>
      </p:sp>
      <p:sp>
        <p:nvSpPr>
          <p:cNvPr id="6" name="角丸四角形 5"/>
          <p:cNvSpPr/>
          <p:nvPr/>
        </p:nvSpPr>
        <p:spPr>
          <a:xfrm>
            <a:off x="539552" y="1606734"/>
            <a:ext cx="7887878" cy="1152128"/>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宝探しのように店内の多くの商品の中</a:t>
            </a:r>
            <a:r>
              <a:rPr lang="ja-JP" altLang="en-US" sz="2000" dirty="0" smtClean="0">
                <a:solidFill>
                  <a:schemeClr val="tx1"/>
                </a:solidFill>
              </a:rPr>
              <a:t>から消費者</a:t>
            </a:r>
            <a:r>
              <a:rPr lang="ja-JP" altLang="en-US" sz="2000" dirty="0">
                <a:solidFill>
                  <a:schemeClr val="tx1"/>
                </a:solidFill>
              </a:rPr>
              <a:t>が探索できる</a:t>
            </a:r>
            <a:r>
              <a:rPr lang="ja-JP" altLang="en-US" sz="2000" dirty="0" smtClean="0">
                <a:solidFill>
                  <a:schemeClr val="tx1"/>
                </a:solidFill>
              </a:rPr>
              <a:t>店舗により消費者</a:t>
            </a:r>
            <a:r>
              <a:rPr lang="ja-JP" altLang="en-US" sz="2000" dirty="0">
                <a:solidFill>
                  <a:schemeClr val="tx1"/>
                </a:solidFill>
              </a:rPr>
              <a:t>が高揚し、価値を醸成すること</a:t>
            </a:r>
            <a:r>
              <a:rPr lang="ja-JP" altLang="en-US" sz="2000" dirty="0" smtClean="0">
                <a:solidFill>
                  <a:schemeClr val="tx1"/>
                </a:solidFill>
              </a:rPr>
              <a:t>で態度的</a:t>
            </a:r>
            <a:r>
              <a:rPr lang="ja-JP" altLang="en-US" sz="2000" dirty="0">
                <a:solidFill>
                  <a:schemeClr val="tx1"/>
                </a:solidFill>
              </a:rPr>
              <a:t>ストアロイヤリティの形成に影響を</a:t>
            </a:r>
            <a:r>
              <a:rPr lang="ja-JP" altLang="en-US" sz="2000" dirty="0" smtClean="0">
                <a:solidFill>
                  <a:schemeClr val="tx1"/>
                </a:solidFill>
              </a:rPr>
              <a:t>与える</a:t>
            </a:r>
            <a:endParaRPr lang="ja-JP" altLang="en-US" sz="2000" dirty="0">
              <a:solidFill>
                <a:schemeClr val="tx1"/>
              </a:solidFill>
            </a:endParaRPr>
          </a:p>
        </p:txBody>
      </p:sp>
      <p:sp>
        <p:nvSpPr>
          <p:cNvPr id="7" name="テキスト ボックス 6"/>
          <p:cNvSpPr txBox="1"/>
          <p:nvPr/>
        </p:nvSpPr>
        <p:spPr>
          <a:xfrm>
            <a:off x="539552" y="1237402"/>
            <a:ext cx="1440160" cy="369332"/>
          </a:xfrm>
          <a:prstGeom prst="rect">
            <a:avLst/>
          </a:prstGeom>
          <a:noFill/>
        </p:spPr>
        <p:txBody>
          <a:bodyPr wrap="square" rtlCol="0">
            <a:spAutoFit/>
          </a:bodyPr>
          <a:lstStyle/>
          <a:p>
            <a:r>
              <a:rPr kumimoji="1" lang="ja-JP" altLang="en-US" u="sng" dirty="0" smtClean="0"/>
              <a:t>仮説</a:t>
            </a:r>
            <a:r>
              <a:rPr kumimoji="1" lang="en-US" altLang="ja-JP" u="sng" dirty="0" smtClean="0"/>
              <a:t>3</a:t>
            </a:r>
            <a:endParaRPr kumimoji="1" lang="ja-JP" altLang="en-US" u="sng" dirty="0"/>
          </a:p>
        </p:txBody>
      </p:sp>
      <p:sp>
        <p:nvSpPr>
          <p:cNvPr id="8" name="角丸四角形 7"/>
          <p:cNvSpPr/>
          <p:nvPr/>
        </p:nvSpPr>
        <p:spPr>
          <a:xfrm>
            <a:off x="827584" y="3163511"/>
            <a:ext cx="7599846" cy="671268"/>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宝探しのように店内の多くの商品の中から消費者が探索できる店舗演出は消費者に高揚感を与える</a:t>
            </a:r>
          </a:p>
        </p:txBody>
      </p:sp>
      <p:sp>
        <p:nvSpPr>
          <p:cNvPr id="9" name="角丸四角形 8"/>
          <p:cNvSpPr/>
          <p:nvPr/>
        </p:nvSpPr>
        <p:spPr>
          <a:xfrm>
            <a:off x="1005278" y="4210504"/>
            <a:ext cx="7416824" cy="671268"/>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宝探しのように店内の多くの商品の中から消費者が探索できる店舗演出は消費者に高揚感を与え、価値を醸成する</a:t>
            </a:r>
          </a:p>
        </p:txBody>
      </p:sp>
      <p:sp>
        <p:nvSpPr>
          <p:cNvPr id="10" name="角丸四角形 9"/>
          <p:cNvSpPr/>
          <p:nvPr/>
        </p:nvSpPr>
        <p:spPr>
          <a:xfrm>
            <a:off x="1259632" y="5251104"/>
            <a:ext cx="7167798" cy="986208"/>
          </a:xfrm>
          <a:prstGeom prst="roundRect">
            <a:avLst/>
          </a:prstGeom>
          <a:solidFill>
            <a:srgbClr val="CCFF99"/>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宝探しのように店内の多くの商品の中から消費者が探索できる店舗演出は消費者に高揚感を与え、価値を醸成し、態度的ストアロイヤリティの形成に影響を及ぼす</a:t>
            </a:r>
          </a:p>
        </p:txBody>
      </p:sp>
      <p:sp>
        <p:nvSpPr>
          <p:cNvPr id="11" name="テキスト ボックス 10"/>
          <p:cNvSpPr txBox="1"/>
          <p:nvPr/>
        </p:nvSpPr>
        <p:spPr>
          <a:xfrm>
            <a:off x="1005278" y="3834779"/>
            <a:ext cx="936104" cy="369332"/>
          </a:xfrm>
          <a:prstGeom prst="rect">
            <a:avLst/>
          </a:prstGeom>
          <a:noFill/>
        </p:spPr>
        <p:txBody>
          <a:bodyPr wrap="square" rtlCol="0">
            <a:spAutoFit/>
          </a:bodyPr>
          <a:lstStyle/>
          <a:p>
            <a:r>
              <a:rPr kumimoji="1" lang="ja-JP" altLang="en-US" u="sng" dirty="0" smtClean="0"/>
              <a:t>系</a:t>
            </a:r>
            <a:r>
              <a:rPr lang="en-US" altLang="ja-JP" u="sng" dirty="0"/>
              <a:t>2</a:t>
            </a:r>
            <a:endParaRPr kumimoji="1" lang="ja-JP" altLang="en-US" u="sng" dirty="0"/>
          </a:p>
        </p:txBody>
      </p:sp>
      <p:sp>
        <p:nvSpPr>
          <p:cNvPr id="12" name="テキスト ボックス 11"/>
          <p:cNvSpPr txBox="1"/>
          <p:nvPr/>
        </p:nvSpPr>
        <p:spPr>
          <a:xfrm>
            <a:off x="827584" y="2794179"/>
            <a:ext cx="936104" cy="369332"/>
          </a:xfrm>
          <a:prstGeom prst="rect">
            <a:avLst/>
          </a:prstGeom>
          <a:noFill/>
        </p:spPr>
        <p:txBody>
          <a:bodyPr wrap="square" rtlCol="0">
            <a:spAutoFit/>
          </a:bodyPr>
          <a:lstStyle/>
          <a:p>
            <a:r>
              <a:rPr kumimoji="1" lang="ja-JP" altLang="en-US" u="sng" dirty="0" smtClean="0"/>
              <a:t>系</a:t>
            </a:r>
            <a:r>
              <a:rPr kumimoji="1" lang="en-US" altLang="ja-JP" u="sng" dirty="0" smtClean="0"/>
              <a:t>1</a:t>
            </a:r>
            <a:endParaRPr kumimoji="1" lang="ja-JP" altLang="en-US" u="sng" dirty="0"/>
          </a:p>
        </p:txBody>
      </p:sp>
      <p:sp>
        <p:nvSpPr>
          <p:cNvPr id="13" name="テキスト ボックス 12"/>
          <p:cNvSpPr txBox="1"/>
          <p:nvPr/>
        </p:nvSpPr>
        <p:spPr>
          <a:xfrm>
            <a:off x="1183668" y="4881772"/>
            <a:ext cx="936104" cy="369332"/>
          </a:xfrm>
          <a:prstGeom prst="rect">
            <a:avLst/>
          </a:prstGeom>
          <a:noFill/>
        </p:spPr>
        <p:txBody>
          <a:bodyPr wrap="square" rtlCol="0">
            <a:spAutoFit/>
          </a:bodyPr>
          <a:lstStyle/>
          <a:p>
            <a:r>
              <a:rPr kumimoji="1" lang="ja-JP" altLang="en-US" u="sng" dirty="0" smtClean="0"/>
              <a:t>系</a:t>
            </a:r>
            <a:r>
              <a:rPr lang="en-US" altLang="ja-JP" u="sng" dirty="0"/>
              <a:t>3</a:t>
            </a:r>
            <a:endParaRPr kumimoji="1" lang="ja-JP" altLang="en-US" u="sng" dirty="0"/>
          </a:p>
        </p:txBody>
      </p:sp>
      <p:cxnSp>
        <p:nvCxnSpPr>
          <p:cNvPr id="14" name="カギ線コネクタ 13"/>
          <p:cNvCxnSpPr/>
          <p:nvPr/>
        </p:nvCxnSpPr>
        <p:spPr>
          <a:xfrm rot="10800000">
            <a:off x="641942" y="2758675"/>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カギ線コネクタ 14"/>
          <p:cNvCxnSpPr/>
          <p:nvPr/>
        </p:nvCxnSpPr>
        <p:spPr>
          <a:xfrm rot="10800000">
            <a:off x="846136" y="3784389"/>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カギ線コネクタ 15"/>
          <p:cNvCxnSpPr/>
          <p:nvPr/>
        </p:nvCxnSpPr>
        <p:spPr>
          <a:xfrm rot="10800000">
            <a:off x="1073990" y="4901061"/>
            <a:ext cx="185642" cy="79725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雲 17"/>
          <p:cNvSpPr/>
          <p:nvPr/>
        </p:nvSpPr>
        <p:spPr>
          <a:xfrm>
            <a:off x="7451821" y="1052736"/>
            <a:ext cx="1471789" cy="670284"/>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19" name="雲 18"/>
          <p:cNvSpPr/>
          <p:nvPr/>
        </p:nvSpPr>
        <p:spPr>
          <a:xfrm>
            <a:off x="7699475" y="2780171"/>
            <a:ext cx="1224136" cy="504785"/>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20" name="雲 19"/>
          <p:cNvSpPr/>
          <p:nvPr/>
        </p:nvSpPr>
        <p:spPr>
          <a:xfrm>
            <a:off x="7699475" y="3762214"/>
            <a:ext cx="1224136" cy="504785"/>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21" name="雲 20"/>
          <p:cNvSpPr/>
          <p:nvPr/>
        </p:nvSpPr>
        <p:spPr>
          <a:xfrm>
            <a:off x="7853254" y="4881772"/>
            <a:ext cx="1224136" cy="504785"/>
          </a:xfrm>
          <a:prstGeom prst="cloud">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支持</a:t>
            </a:r>
            <a:endParaRPr kumimoji="1" lang="ja-JP" altLang="en-US" sz="2400" b="1" dirty="0">
              <a:solidFill>
                <a:schemeClr val="tx1"/>
              </a:solidFill>
            </a:endParaRPr>
          </a:p>
        </p:txBody>
      </p:sp>
      <p:sp>
        <p:nvSpPr>
          <p:cNvPr id="22" name="星 5 21"/>
          <p:cNvSpPr/>
          <p:nvPr/>
        </p:nvSpPr>
        <p:spPr>
          <a:xfrm>
            <a:off x="8562611" y="872671"/>
            <a:ext cx="504056" cy="432048"/>
          </a:xfrm>
          <a:prstGeom prst="star5">
            <a:avLst/>
          </a:prstGeom>
          <a:solidFill>
            <a:srgbClr val="F7F78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942745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実務的インプリケーション</a:t>
            </a:r>
            <a:endParaRPr kumimoji="1" lang="ja-JP" altLang="en-US" dirty="0"/>
          </a:p>
        </p:txBody>
      </p:sp>
      <p:sp>
        <p:nvSpPr>
          <p:cNvPr id="3" name="コンテンツ プレースホルダー 2"/>
          <p:cNvSpPr>
            <a:spLocks noGrp="1"/>
          </p:cNvSpPr>
          <p:nvPr>
            <p:ph idx="1"/>
          </p:nvPr>
        </p:nvSpPr>
        <p:spPr/>
        <p:txBody>
          <a:bodyPr>
            <a:normAutofit fontScale="92500"/>
          </a:bodyPr>
          <a:lstStyle/>
          <a:p>
            <a:r>
              <a:rPr lang="ja-JP" altLang="en-US" sz="2800" u="sng" dirty="0"/>
              <a:t>商品を使ったときのシチュエーションを想像</a:t>
            </a:r>
            <a:r>
              <a:rPr lang="ja-JP" altLang="en-US" sz="2800" u="sng" dirty="0" smtClean="0"/>
              <a:t>させる</a:t>
            </a:r>
            <a:endParaRPr lang="en-US" altLang="ja-JP" sz="2800" u="sng" dirty="0"/>
          </a:p>
          <a:p>
            <a:pPr marL="0" indent="0">
              <a:buNone/>
            </a:pPr>
            <a:r>
              <a:rPr lang="ja-JP" altLang="en-US" sz="2800" dirty="0"/>
              <a:t>　</a:t>
            </a:r>
            <a:r>
              <a:rPr lang="ja-JP" altLang="en-US" sz="2800" u="sng" dirty="0" smtClean="0"/>
              <a:t>店舗演出</a:t>
            </a:r>
            <a:r>
              <a:rPr lang="en-US" altLang="ja-JP" sz="2800" u="sng" dirty="0" smtClean="0"/>
              <a:t>【</a:t>
            </a:r>
            <a:r>
              <a:rPr lang="ja-JP" altLang="en-US" sz="2800" u="sng" dirty="0" smtClean="0"/>
              <a:t>戦略提示</a:t>
            </a:r>
            <a:r>
              <a:rPr lang="en-US" altLang="ja-JP" sz="2800" u="sng" dirty="0" smtClean="0"/>
              <a:t>】</a:t>
            </a:r>
          </a:p>
          <a:p>
            <a:pPr marL="0" indent="0">
              <a:buNone/>
            </a:pPr>
            <a:r>
              <a:rPr lang="ja-JP" altLang="en-US" sz="2400" dirty="0" smtClean="0"/>
              <a:t>・この</a:t>
            </a:r>
            <a:r>
              <a:rPr lang="ja-JP" altLang="en-US" sz="2400" dirty="0"/>
              <a:t>演出をおこなうことで、ロイヤリティの形成に影響を及ぼすことが明らかとなったため、積極的に取り入れることでロイヤリティを構築する一要素となる。</a:t>
            </a:r>
          </a:p>
          <a:p>
            <a:pPr marL="0" indent="0">
              <a:buNone/>
            </a:pPr>
            <a:r>
              <a:rPr lang="ja-JP" altLang="en-US" sz="2400" dirty="0" smtClean="0"/>
              <a:t>・店舗観察をした際、ほかの演出に比べ、シチュエーションを想像させる演出は少ないように感じた。そこで、もっと積極的にこの演出を実施すべきであると考える。例えば、商品同士を陳列するだけでなく、商品を実際に使用している写真を商品と一緒に提示することにより消費者が「この商品を使ったらどうなるのだろう」とシチュエーションをより具体的に想像することが出来る。これにより、シチュエーション想像ができなかった人に対しても想像喚起の手助けとなるのではないか。</a:t>
            </a:r>
            <a:endParaRPr lang="en-US" altLang="ja-JP" sz="2400" dirty="0" smtClean="0"/>
          </a:p>
        </p:txBody>
      </p:sp>
      <p:sp>
        <p:nvSpPr>
          <p:cNvPr id="4" name="日付プレースホルダー 3"/>
          <p:cNvSpPr>
            <a:spLocks noGrp="1"/>
          </p:cNvSpPr>
          <p:nvPr>
            <p:ph type="dt" sz="half" idx="10"/>
          </p:nvPr>
        </p:nvSpPr>
        <p:spPr/>
        <p:txBody>
          <a:bodyPr/>
          <a:lstStyle/>
          <a:p>
            <a:fld id="{32EEA538-42D9-40C8-92D5-08520FE16BF8}"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61</a:t>
            </a:fld>
            <a:endParaRPr kumimoji="1" lang="ja-JP" altLang="en-US"/>
          </a:p>
        </p:txBody>
      </p:sp>
    </p:spTree>
    <p:extLst>
      <p:ext uri="{BB962C8B-B14F-4D97-AF65-F5344CB8AC3E}">
        <p14:creationId xmlns:p14="http://schemas.microsoft.com/office/powerpoint/2010/main" val="406095656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実務</a:t>
            </a:r>
            <a:r>
              <a:rPr kumimoji="1" lang="ja-JP" altLang="en-US" dirty="0" smtClean="0"/>
              <a:t>的インプリケーション</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800" u="sng" dirty="0"/>
              <a:t>宝探しのように店内の多くの商品の中</a:t>
            </a:r>
            <a:r>
              <a:rPr lang="ja-JP" altLang="en-US" sz="2800" u="sng" dirty="0" smtClean="0"/>
              <a:t>から消費者</a:t>
            </a:r>
            <a:r>
              <a:rPr lang="ja-JP" altLang="en-US" sz="2800" u="sng" dirty="0"/>
              <a:t>が探索できる店舗</a:t>
            </a:r>
            <a:r>
              <a:rPr lang="ja-JP" altLang="en-US" sz="2800" u="sng" dirty="0" smtClean="0"/>
              <a:t>演出</a:t>
            </a:r>
            <a:r>
              <a:rPr lang="en-US" altLang="ja-JP" sz="2800" u="sng" dirty="0" smtClean="0"/>
              <a:t>【</a:t>
            </a:r>
            <a:r>
              <a:rPr lang="ja-JP" altLang="en-US" sz="2800" u="sng" dirty="0" smtClean="0"/>
              <a:t>戦略提示</a:t>
            </a:r>
            <a:r>
              <a:rPr lang="en-US" altLang="ja-JP" sz="2800" u="sng" dirty="0" smtClean="0"/>
              <a:t>】</a:t>
            </a:r>
          </a:p>
          <a:p>
            <a:pPr marL="0" indent="0">
              <a:buNone/>
            </a:pPr>
            <a:r>
              <a:rPr lang="ja-JP" altLang="en-US" sz="2400" dirty="0" smtClean="0"/>
              <a:t>・この演出をおこなうことで、ロイヤリティの形成</a:t>
            </a:r>
            <a:r>
              <a:rPr lang="ja-JP" altLang="en-US" sz="2400" dirty="0"/>
              <a:t>に影響を</a:t>
            </a:r>
            <a:r>
              <a:rPr lang="ja-JP" altLang="en-US" sz="2400" dirty="0" smtClean="0"/>
              <a:t>及ぼす</a:t>
            </a:r>
            <a:r>
              <a:rPr lang="ja-JP" altLang="en-US" sz="2400" dirty="0"/>
              <a:t>こと</a:t>
            </a:r>
            <a:r>
              <a:rPr lang="ja-JP" altLang="en-US" sz="2400" dirty="0" smtClean="0"/>
              <a:t>が明らかとなった</a:t>
            </a:r>
            <a:r>
              <a:rPr lang="ja-JP" altLang="en-US" sz="2400" dirty="0"/>
              <a:t>ため、積極的に</a:t>
            </a:r>
            <a:r>
              <a:rPr lang="ja-JP" altLang="en-US" sz="2400" dirty="0" smtClean="0"/>
              <a:t>取り入れることでロイヤリティ</a:t>
            </a:r>
            <a:r>
              <a:rPr lang="ja-JP" altLang="en-US" sz="2400" dirty="0"/>
              <a:t>を構築する一</a:t>
            </a:r>
            <a:r>
              <a:rPr lang="ja-JP" altLang="en-US" sz="2400" dirty="0" smtClean="0"/>
              <a:t>要素となる。</a:t>
            </a:r>
            <a:endParaRPr lang="en-US" altLang="ja-JP" sz="2400" dirty="0"/>
          </a:p>
          <a:p>
            <a:pPr marL="0" indent="0">
              <a:buNone/>
            </a:pPr>
            <a:r>
              <a:rPr lang="ja-JP" altLang="en-US" sz="2400" dirty="0" smtClean="0"/>
              <a:t>・しかし少数</a:t>
            </a:r>
            <a:r>
              <a:rPr lang="ja-JP" altLang="en-US" sz="2400" dirty="0"/>
              <a:t>意見として「ごちゃごちゃ</a:t>
            </a:r>
            <a:r>
              <a:rPr lang="ja-JP" altLang="en-US" sz="2400" dirty="0" smtClean="0"/>
              <a:t>していて買いたいものがわ</a:t>
            </a:r>
            <a:r>
              <a:rPr lang="ja-JP" altLang="en-US" sz="2400" dirty="0"/>
              <a:t>からなくなる」「多い中から選ぶのは得意で</a:t>
            </a:r>
            <a:r>
              <a:rPr lang="ja-JP" altLang="en-US" sz="2400" dirty="0" smtClean="0"/>
              <a:t>ない」とあった。以上のことから、多くの商品を配置する際、消費者に乱雑な印象を与えないことが必要であると考える。例として視覚的に訴える施策であるビジュアルマーチャンダイジングを活用し、探しやすい陳列を意識することが有効なのではないか。</a:t>
            </a:r>
            <a:endParaRPr lang="en-US" altLang="ja-JP" sz="2400" dirty="0" smtClean="0"/>
          </a:p>
          <a:p>
            <a:endParaRPr kumimoji="1" lang="ja-JP" altLang="en-US" sz="2400" dirty="0"/>
          </a:p>
        </p:txBody>
      </p:sp>
    </p:spTree>
    <p:extLst>
      <p:ext uri="{BB962C8B-B14F-4D97-AF65-F5344CB8AC3E}">
        <p14:creationId xmlns:p14="http://schemas.microsoft.com/office/powerpoint/2010/main" val="179225610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学術</a:t>
            </a:r>
            <a:r>
              <a:rPr kumimoji="1" lang="ja-JP" altLang="en-US" dirty="0" smtClean="0"/>
              <a:t>的インプリケーション</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既存研究ではリテールブランド・</a:t>
            </a:r>
            <a:r>
              <a:rPr lang="ja-JP" altLang="en-US" sz="2400" dirty="0" smtClean="0"/>
              <a:t>エクイティにおけるストアデザインが</a:t>
            </a:r>
            <a:r>
              <a:rPr lang="ja-JP" altLang="en-US" sz="2400" dirty="0"/>
              <a:t>どのような要素で構成</a:t>
            </a:r>
            <a:r>
              <a:rPr lang="ja-JP" altLang="en-US" sz="2400" dirty="0" smtClean="0"/>
              <a:t>され</a:t>
            </a:r>
            <a:r>
              <a:rPr lang="ja-JP" altLang="en-US" sz="2400" dirty="0"/>
              <a:t>ているかを</a:t>
            </a:r>
            <a:r>
              <a:rPr lang="ja-JP" altLang="en-US" sz="2400" dirty="0" smtClean="0"/>
              <a:t>具体的に示している研究はなかったため、本研究がその礎となった。</a:t>
            </a:r>
            <a:endParaRPr lang="en-US" altLang="ja-JP" sz="2400" dirty="0" smtClean="0"/>
          </a:p>
          <a:p>
            <a:r>
              <a:rPr lang="ja-JP" altLang="en-US" sz="2400" dirty="0" smtClean="0"/>
              <a:t>コト喚起店における店舗</a:t>
            </a:r>
            <a:r>
              <a:rPr lang="ja-JP" altLang="en-US" sz="2400" dirty="0"/>
              <a:t>演出に焦点を</a:t>
            </a:r>
            <a:r>
              <a:rPr lang="ja-JP" altLang="en-US" sz="2400" dirty="0" smtClean="0"/>
              <a:t>当て、演出</a:t>
            </a:r>
            <a:r>
              <a:rPr lang="ja-JP" altLang="en-US" sz="2400" dirty="0"/>
              <a:t>がどのように顧客</a:t>
            </a:r>
            <a:r>
              <a:rPr lang="ja-JP" altLang="en-US" sz="2400" dirty="0" smtClean="0"/>
              <a:t>ロイヤリティ</a:t>
            </a:r>
            <a:r>
              <a:rPr lang="ja-JP" altLang="en-US" sz="2400" dirty="0"/>
              <a:t>に影響するかを明らかに</a:t>
            </a:r>
            <a:r>
              <a:rPr lang="ja-JP" altLang="en-US" sz="2400" dirty="0" smtClean="0"/>
              <a:t>できた。またコト喚起店において顧客ロイヤリティ</a:t>
            </a:r>
            <a:r>
              <a:rPr lang="ja-JP" altLang="en-US" sz="2400" dirty="0"/>
              <a:t>に繋がるプロセスを明らかに</a:t>
            </a:r>
            <a:r>
              <a:rPr lang="ja-JP" altLang="en-US" sz="2400" dirty="0" smtClean="0"/>
              <a:t>出来た点</a:t>
            </a:r>
            <a:r>
              <a:rPr lang="ja-JP" altLang="en-US" sz="2400" dirty="0"/>
              <a:t>がこの研究の意義である</a:t>
            </a:r>
            <a:r>
              <a:rPr lang="ja-JP" altLang="en-US" sz="2400" dirty="0" smtClean="0"/>
              <a:t>。</a:t>
            </a:r>
            <a:endParaRPr lang="en-US" altLang="ja-JP" sz="2400" dirty="0" smtClean="0"/>
          </a:p>
          <a:p>
            <a:r>
              <a:rPr lang="ja-JP" altLang="en-US" sz="2400" dirty="0" smtClean="0"/>
              <a:t>コト喚起をすることにより、購買を介さずともロイヤリティを形成できる場合があることを明らかにできたことが学術的貢献といえる。</a:t>
            </a:r>
            <a:endParaRPr lang="ja-JP" altLang="en-US" sz="2400" dirty="0"/>
          </a:p>
          <a:p>
            <a:endParaRPr kumimoji="1" lang="ja-JP" altLang="en-US" sz="2800" dirty="0"/>
          </a:p>
        </p:txBody>
      </p:sp>
      <p:sp>
        <p:nvSpPr>
          <p:cNvPr id="4" name="日付プレースホルダー 3"/>
          <p:cNvSpPr>
            <a:spLocks noGrp="1"/>
          </p:cNvSpPr>
          <p:nvPr>
            <p:ph type="dt" sz="half" idx="10"/>
          </p:nvPr>
        </p:nvSpPr>
        <p:spPr/>
        <p:txBody>
          <a:bodyPr/>
          <a:lstStyle/>
          <a:p>
            <a:fld id="{638E8977-1FB8-434F-86B1-FB4453BC804E}"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63</a:t>
            </a:fld>
            <a:endParaRPr kumimoji="1" lang="ja-JP" altLang="en-US"/>
          </a:p>
        </p:txBody>
      </p:sp>
    </p:spTree>
    <p:extLst>
      <p:ext uri="{BB962C8B-B14F-4D97-AF65-F5344CB8AC3E}">
        <p14:creationId xmlns:p14="http://schemas.microsoft.com/office/powerpoint/2010/main" val="128896583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2800" dirty="0" smtClean="0"/>
              <a:t>本研究における調査対象は</a:t>
            </a:r>
            <a:r>
              <a:rPr lang="ja-JP" altLang="en-US" sz="2800" dirty="0" smtClean="0"/>
              <a:t>ヴィレッジバンガードとタイガーコペンハーゲンの</a:t>
            </a:r>
            <a:r>
              <a:rPr lang="en-US" altLang="ja-JP" sz="2800" dirty="0" smtClean="0"/>
              <a:t>2</a:t>
            </a:r>
            <a:r>
              <a:rPr lang="ja-JP" altLang="en-US" sz="2800" dirty="0" smtClean="0"/>
              <a:t>店舗のみであったため、今後さらに研究の範囲を広げていく必要がある。</a:t>
            </a:r>
            <a:endParaRPr lang="en-US" altLang="ja-JP" sz="2800" dirty="0" smtClean="0"/>
          </a:p>
          <a:p>
            <a:endParaRPr lang="en-US" altLang="ja-JP" sz="2800" dirty="0" smtClean="0"/>
          </a:p>
          <a:p>
            <a:r>
              <a:rPr lang="ja-JP" altLang="en-US" sz="2800" dirty="0" smtClean="0"/>
              <a:t>また、本研究の研究対象は</a:t>
            </a:r>
            <a:r>
              <a:rPr lang="en-US" altLang="ja-JP" sz="2800" dirty="0" smtClean="0"/>
              <a:t>10</a:t>
            </a:r>
            <a:r>
              <a:rPr lang="ja-JP" altLang="en-US" sz="2800" dirty="0" smtClean="0"/>
              <a:t>～</a:t>
            </a:r>
            <a:r>
              <a:rPr lang="en-US" altLang="ja-JP" sz="2800" dirty="0" smtClean="0"/>
              <a:t>20</a:t>
            </a:r>
            <a:r>
              <a:rPr lang="ja-JP" altLang="en-US" sz="2800" dirty="0" smtClean="0"/>
              <a:t>代に限定してしまったため、さらに幅広く検証をおこなう必要がある。</a:t>
            </a:r>
            <a:endParaRPr lang="en-US" altLang="ja-JP" sz="2800" dirty="0" smtClean="0"/>
          </a:p>
          <a:p>
            <a:endParaRPr lang="en-US" altLang="ja-JP" sz="2800" dirty="0"/>
          </a:p>
          <a:p>
            <a:pPr marL="0" indent="0">
              <a:buNone/>
            </a:pPr>
            <a:endParaRPr lang="en-US" altLang="ja-JP" sz="2800" dirty="0" smtClean="0"/>
          </a:p>
        </p:txBody>
      </p:sp>
      <p:sp>
        <p:nvSpPr>
          <p:cNvPr id="4" name="日付プレースホルダー 3"/>
          <p:cNvSpPr>
            <a:spLocks noGrp="1"/>
          </p:cNvSpPr>
          <p:nvPr>
            <p:ph type="dt" sz="half" idx="10"/>
          </p:nvPr>
        </p:nvSpPr>
        <p:spPr/>
        <p:txBody>
          <a:bodyPr/>
          <a:lstStyle/>
          <a:p>
            <a:fld id="{43ED938E-1289-4AF5-8C85-08AB7BEDB820}"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64</a:t>
            </a:fld>
            <a:endParaRPr kumimoji="1" lang="ja-JP" altLang="en-US"/>
          </a:p>
        </p:txBody>
      </p:sp>
    </p:spTree>
    <p:extLst>
      <p:ext uri="{BB962C8B-B14F-4D97-AF65-F5344CB8AC3E}">
        <p14:creationId xmlns:p14="http://schemas.microsoft.com/office/powerpoint/2010/main" val="214229596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323528" y="1556792"/>
            <a:ext cx="8640960" cy="4968552"/>
          </a:xfrm>
        </p:spPr>
        <p:txBody>
          <a:bodyPr>
            <a:normAutofit/>
          </a:bodyPr>
          <a:lstStyle/>
          <a:p>
            <a:r>
              <a:rPr lang="ja-JP" altLang="en-US" sz="2000" dirty="0" smtClean="0"/>
              <a:t>近藤史人（</a:t>
            </a:r>
            <a:r>
              <a:rPr lang="en-US" altLang="ja-JP" sz="2000" dirty="0" smtClean="0"/>
              <a:t>2009</a:t>
            </a:r>
            <a:r>
              <a:rPr lang="ja-JP" altLang="en-US" sz="2000" dirty="0" smtClean="0"/>
              <a:t>）「</a:t>
            </a:r>
            <a:r>
              <a:rPr lang="en-US" altLang="ja-JP" sz="2000" dirty="0"/>
              <a:t>AISAS </a:t>
            </a:r>
            <a:r>
              <a:rPr lang="ja-JP" altLang="en-US" sz="2000" dirty="0"/>
              <a:t>マーケティング・プロセスの</a:t>
            </a:r>
            <a:r>
              <a:rPr lang="ja-JP" altLang="en-US" sz="2000" dirty="0" smtClean="0"/>
              <a:t>モデル化」</a:t>
            </a:r>
            <a:r>
              <a:rPr lang="en-US" altLang="ja-JP" sz="2000" dirty="0"/>
              <a:t>『JSD </a:t>
            </a:r>
            <a:r>
              <a:rPr lang="ja-JP" altLang="en-US" sz="2000" dirty="0"/>
              <a:t>学会誌 システムダイナミックス</a:t>
            </a:r>
            <a:r>
              <a:rPr lang="en-US" altLang="ja-JP" sz="2000" dirty="0"/>
              <a:t>No.8</a:t>
            </a:r>
            <a:r>
              <a:rPr lang="en-US" altLang="ja-JP" sz="2000" dirty="0" smtClean="0"/>
              <a:t>』</a:t>
            </a:r>
            <a:r>
              <a:rPr lang="ja-JP" altLang="en-US" sz="2000" dirty="0" smtClean="0"/>
              <a:t>ｐｐ</a:t>
            </a:r>
            <a:r>
              <a:rPr lang="en-US" altLang="ja-JP" sz="2000" dirty="0" smtClean="0"/>
              <a:t>.95</a:t>
            </a:r>
          </a:p>
          <a:p>
            <a:r>
              <a:rPr lang="ja-JP" altLang="en-US" sz="2000" dirty="0" smtClean="0"/>
              <a:t>須藤みやび（</a:t>
            </a:r>
            <a:r>
              <a:rPr lang="en-US" altLang="ja-JP" sz="2000" dirty="0" smtClean="0"/>
              <a:t>2008</a:t>
            </a:r>
            <a:r>
              <a:rPr lang="ja-JP" altLang="en-US" sz="2000" dirty="0" smtClean="0"/>
              <a:t>）「</a:t>
            </a:r>
            <a:r>
              <a:rPr lang="ja-JP" altLang="en-US" sz="2000" dirty="0"/>
              <a:t>消費志向の変化に伴い注目を集める“コト”消費喚起</a:t>
            </a:r>
            <a:r>
              <a:rPr lang="ja-JP" altLang="en-US" sz="2000" dirty="0" smtClean="0"/>
              <a:t>への</a:t>
            </a:r>
            <a:r>
              <a:rPr lang="ja-JP" altLang="en-US" sz="2000" dirty="0"/>
              <a:t>取り組み</a:t>
            </a:r>
            <a:r>
              <a:rPr lang="ja-JP" altLang="en-US" sz="2000" dirty="0" smtClean="0"/>
              <a:t>」</a:t>
            </a:r>
            <a:r>
              <a:rPr lang="en-US" altLang="ja-JP" sz="2000" dirty="0" smtClean="0"/>
              <a:t>『</a:t>
            </a:r>
            <a:r>
              <a:rPr lang="ja-JP" altLang="en-US" sz="2000" dirty="0" smtClean="0"/>
              <a:t>財団</a:t>
            </a:r>
            <a:r>
              <a:rPr lang="ja-JP" altLang="en-US" sz="2000" dirty="0"/>
              <a:t>法人静岡経済研究所</a:t>
            </a:r>
            <a:r>
              <a:rPr lang="en-US" altLang="ja-JP" sz="2000" dirty="0"/>
              <a:t>SERI</a:t>
            </a:r>
            <a:r>
              <a:rPr lang="ja-JP" altLang="en-US" sz="2000" dirty="0"/>
              <a:t>トピックス第</a:t>
            </a:r>
            <a:r>
              <a:rPr lang="en-US" altLang="ja-JP" sz="2000" dirty="0"/>
              <a:t>981</a:t>
            </a:r>
            <a:r>
              <a:rPr lang="ja-JP" altLang="en-US" sz="2000" dirty="0" smtClean="0"/>
              <a:t>号</a:t>
            </a:r>
            <a:r>
              <a:rPr lang="en-US" altLang="ja-JP" sz="2000" dirty="0" smtClean="0"/>
              <a:t>』</a:t>
            </a:r>
          </a:p>
          <a:p>
            <a:r>
              <a:rPr lang="ja-JP" altLang="en-US" sz="2000" dirty="0">
                <a:latin typeface="ＭＳ Ｐゴシック" panose="020B0600070205080204" pitchFamily="50" charset="-128"/>
                <a:ea typeface="ＭＳ Ｐゴシック" panose="020B0600070205080204" pitchFamily="50" charset="-128"/>
              </a:rPr>
              <a:t>髙橋 広行（</a:t>
            </a:r>
            <a:r>
              <a:rPr lang="en-US" altLang="ja-JP" sz="2000" dirty="0">
                <a:latin typeface="ＭＳ Ｐゴシック" panose="020B0600070205080204" pitchFamily="50" charset="-128"/>
                <a:ea typeface="ＭＳ Ｐゴシック" panose="020B0600070205080204" pitchFamily="50" charset="-128"/>
              </a:rPr>
              <a:t>2012</a:t>
            </a:r>
            <a:r>
              <a:rPr lang="ja-JP" altLang="en-US" sz="2000" dirty="0">
                <a:latin typeface="ＭＳ Ｐゴシック" panose="020B0600070205080204" pitchFamily="50" charset="-128"/>
                <a:ea typeface="ＭＳ Ｐゴシック" panose="020B0600070205080204" pitchFamily="50" charset="-128"/>
              </a:rPr>
              <a:t>）「</a:t>
            </a:r>
            <a:r>
              <a:rPr lang="ja-JP" altLang="en-US" sz="2000" dirty="0" smtClean="0">
                <a:latin typeface="ＭＳ Ｐゴシック" panose="020B0600070205080204" pitchFamily="50" charset="-128"/>
                <a:ea typeface="ＭＳ Ｐゴシック" panose="020B0600070205080204" pitchFamily="50" charset="-128"/>
              </a:rPr>
              <a:t>リテール</a:t>
            </a:r>
            <a:r>
              <a:rPr lang="ja-JP" altLang="en-US" sz="2000" dirty="0">
                <a:latin typeface="ＭＳ Ｐゴシック" panose="020B0600070205080204" pitchFamily="50" charset="-128"/>
                <a:ea typeface="ＭＳ Ｐゴシック" panose="020B0600070205080204" pitchFamily="50" charset="-128"/>
              </a:rPr>
              <a:t>・ブランドにもとづく魅力的な売場づくり－ </a:t>
            </a:r>
            <a:r>
              <a:rPr lang="ja-JP" altLang="en-US" sz="2000" dirty="0" smtClean="0">
                <a:latin typeface="ＭＳ Ｐゴシック" panose="020B0600070205080204" pitchFamily="50" charset="-128"/>
                <a:ea typeface="ＭＳ Ｐゴシック" panose="020B0600070205080204" pitchFamily="50" charset="-128"/>
              </a:rPr>
              <a:t>ＬＵＳＨ</a:t>
            </a:r>
            <a:r>
              <a:rPr lang="ja-JP" altLang="en-US" sz="2000" dirty="0">
                <a:latin typeface="ＭＳ Ｐゴシック" panose="020B0600070205080204" pitchFamily="50" charset="-128"/>
                <a:ea typeface="ＭＳ Ｐゴシック" panose="020B0600070205080204" pitchFamily="50" charset="-128"/>
              </a:rPr>
              <a:t>（ラッシュ）のバリュー・ドライバーに関する実証</a:t>
            </a:r>
            <a:r>
              <a:rPr lang="ja-JP" altLang="en-US" sz="2000" dirty="0" smtClean="0">
                <a:latin typeface="ＭＳ Ｐゴシック" panose="020B0600070205080204" pitchFamily="50" charset="-128"/>
                <a:ea typeface="ＭＳ Ｐゴシック" panose="020B0600070205080204" pitchFamily="50" charset="-128"/>
              </a:rPr>
              <a:t>分析 －」</a:t>
            </a:r>
            <a:r>
              <a:rPr lang="en-US" altLang="ja-JP" sz="2000" dirty="0" smtClean="0">
                <a:latin typeface="ＭＳ Ｐゴシック" panose="020B0600070205080204" pitchFamily="50" charset="-128"/>
                <a:ea typeface="ＭＳ Ｐゴシック" panose="020B0600070205080204" pitchFamily="50" charset="-128"/>
              </a:rPr>
              <a:t>『</a:t>
            </a:r>
            <a:r>
              <a:rPr lang="ja-JP" altLang="en-US" sz="2000" dirty="0" smtClean="0">
                <a:latin typeface="ＭＳ Ｐゴシック" panose="020B0600070205080204" pitchFamily="50" charset="-128"/>
                <a:ea typeface="ＭＳ Ｐゴシック" panose="020B0600070205080204" pitchFamily="50" charset="-128"/>
              </a:rPr>
              <a:t>立命館大学イノベーション・マネジメント研究センター</a:t>
            </a:r>
            <a:r>
              <a:rPr lang="en-US" altLang="ja-JP" sz="2000" dirty="0" smtClean="0">
                <a:latin typeface="ＭＳ Ｐゴシック" panose="020B0600070205080204" pitchFamily="50" charset="-128"/>
                <a:ea typeface="ＭＳ Ｐゴシック" panose="020B0600070205080204" pitchFamily="50" charset="-128"/>
              </a:rPr>
              <a:t>』</a:t>
            </a:r>
            <a:r>
              <a:rPr lang="ja-JP" altLang="en-US" sz="2000" dirty="0">
                <a:latin typeface="ＭＳ Ｐゴシック" panose="020B0600070205080204" pitchFamily="50" charset="-128"/>
                <a:ea typeface="ＭＳ Ｐゴシック" panose="020B0600070205080204" pitchFamily="50" charset="-128"/>
              </a:rPr>
              <a:t>ｐｐ</a:t>
            </a:r>
            <a:r>
              <a:rPr lang="en-US" altLang="ja-JP" sz="2000" dirty="0">
                <a:latin typeface="ＭＳ Ｐゴシック" panose="020B0600070205080204" pitchFamily="50" charset="-128"/>
                <a:ea typeface="ＭＳ Ｐゴシック" panose="020B0600070205080204" pitchFamily="50" charset="-128"/>
              </a:rPr>
              <a:t>.</a:t>
            </a:r>
            <a:r>
              <a:rPr lang="en-US" altLang="ja-JP" sz="2000" dirty="0" smtClean="0">
                <a:latin typeface="ＭＳ Ｐゴシック" panose="020B0600070205080204" pitchFamily="50" charset="-128"/>
                <a:ea typeface="ＭＳ Ｐゴシック" panose="020B0600070205080204" pitchFamily="50" charset="-128"/>
              </a:rPr>
              <a:t>2</a:t>
            </a:r>
            <a:r>
              <a:rPr lang="ja-JP" altLang="en-US" sz="2000" dirty="0">
                <a:latin typeface="ＭＳ Ｐゴシック" panose="020B0600070205080204" pitchFamily="50" charset="-128"/>
                <a:ea typeface="ＭＳ Ｐゴシック" panose="020B0600070205080204" pitchFamily="50" charset="-128"/>
              </a:rPr>
              <a:t>－</a:t>
            </a:r>
            <a:r>
              <a:rPr lang="en-US" altLang="ja-JP" sz="2000" dirty="0" smtClean="0">
                <a:latin typeface="ＭＳ Ｐゴシック" panose="020B0600070205080204" pitchFamily="50" charset="-128"/>
                <a:ea typeface="ＭＳ Ｐゴシック" panose="020B0600070205080204" pitchFamily="50" charset="-128"/>
              </a:rPr>
              <a:t>4</a:t>
            </a:r>
            <a:endParaRPr lang="en-US" altLang="zh-CN" sz="2000" dirty="0" smtClean="0"/>
          </a:p>
          <a:p>
            <a:r>
              <a:rPr lang="ja-JP" altLang="en-US" sz="2000" dirty="0"/>
              <a:t>平木</a:t>
            </a:r>
            <a:r>
              <a:rPr lang="ja-JP" altLang="en-US" sz="2000" dirty="0" smtClean="0"/>
              <a:t>いくみ（</a:t>
            </a:r>
            <a:r>
              <a:rPr lang="en-US" altLang="ja-JP" sz="2000" dirty="0" smtClean="0"/>
              <a:t>2009</a:t>
            </a:r>
            <a:r>
              <a:rPr lang="ja-JP" altLang="en-US" sz="2000" dirty="0" smtClean="0"/>
              <a:t>）「</a:t>
            </a:r>
            <a:r>
              <a:rPr lang="ja-JP" altLang="en-US" sz="2000" dirty="0"/>
              <a:t>店舗における知覚</a:t>
            </a:r>
            <a:r>
              <a:rPr lang="ja-JP" altLang="en-US" sz="2000" dirty="0" smtClean="0"/>
              <a:t>マネジメント</a:t>
            </a:r>
            <a:r>
              <a:rPr lang="en-US" altLang="ja-JP" sz="2000" dirty="0"/>
              <a:t>--</a:t>
            </a:r>
            <a:r>
              <a:rPr lang="ja-JP" altLang="en-US" sz="2000" dirty="0"/>
              <a:t>香りに影響される知覚時間と購買心理 </a:t>
            </a:r>
            <a:r>
              <a:rPr lang="ja-JP" altLang="en-US" sz="2000" dirty="0" smtClean="0"/>
              <a:t>」</a:t>
            </a:r>
            <a:r>
              <a:rPr lang="en-US" altLang="ja-JP" sz="2000" dirty="0" smtClean="0"/>
              <a:t>『</a:t>
            </a:r>
            <a:r>
              <a:rPr lang="zh-CN" altLang="en-US" sz="2000" dirty="0" smtClean="0">
                <a:latin typeface="ＭＳ Ｐゴシック" panose="020B0600070205080204" pitchFamily="50" charset="-128"/>
                <a:ea typeface="ＭＳ Ｐゴシック" panose="020B0600070205080204" pitchFamily="50" charset="-128"/>
              </a:rPr>
              <a:t>実践</a:t>
            </a:r>
            <a:r>
              <a:rPr lang="zh-CN" altLang="en-US" sz="2000" dirty="0">
                <a:latin typeface="ＭＳ Ｐゴシック" panose="020B0600070205080204" pitchFamily="50" charset="-128"/>
                <a:ea typeface="ＭＳ Ｐゴシック" panose="020B0600070205080204" pitchFamily="50" charset="-128"/>
              </a:rPr>
              <a:t>女子大学人間社会学部紀要 </a:t>
            </a:r>
            <a:r>
              <a:rPr lang="en-US" altLang="zh-CN" sz="2000" dirty="0">
                <a:latin typeface="ＭＳ Ｐゴシック" panose="020B0600070205080204" pitchFamily="50" charset="-128"/>
                <a:ea typeface="ＭＳ Ｐゴシック" panose="020B0600070205080204" pitchFamily="50" charset="-128"/>
              </a:rPr>
              <a:t>/ </a:t>
            </a:r>
            <a:r>
              <a:rPr lang="zh-CN" altLang="en-US" sz="2000" dirty="0">
                <a:latin typeface="ＭＳ Ｐゴシック" panose="020B0600070205080204" pitchFamily="50" charset="-128"/>
                <a:ea typeface="ＭＳ Ｐゴシック" panose="020B0600070205080204" pitchFamily="50" charset="-128"/>
              </a:rPr>
              <a:t>実践女子大学 編 </a:t>
            </a:r>
            <a:r>
              <a:rPr lang="en-US" altLang="ja-JP" sz="2000" dirty="0" smtClean="0">
                <a:latin typeface="ＭＳ Ｐゴシック" panose="020B0600070205080204" pitchFamily="50" charset="-128"/>
                <a:ea typeface="ＭＳ Ｐゴシック" panose="020B0600070205080204" pitchFamily="50" charset="-128"/>
              </a:rPr>
              <a:t>』</a:t>
            </a:r>
          </a:p>
          <a:p>
            <a:r>
              <a:rPr lang="ja-JP" altLang="en-US" sz="2000" dirty="0">
                <a:latin typeface="+mn-ea"/>
              </a:rPr>
              <a:t>峰尾</a:t>
            </a:r>
            <a:r>
              <a:rPr lang="ja-JP" altLang="en-US" sz="2000" dirty="0" smtClean="0">
                <a:latin typeface="+mn-ea"/>
              </a:rPr>
              <a:t>美也子（</a:t>
            </a:r>
            <a:r>
              <a:rPr lang="en-US" altLang="ja-JP" sz="2000" dirty="0" smtClean="0">
                <a:latin typeface="+mn-ea"/>
              </a:rPr>
              <a:t>2012</a:t>
            </a:r>
            <a:r>
              <a:rPr lang="ja-JP" altLang="en-US" sz="2000" dirty="0" smtClean="0">
                <a:latin typeface="+mn-ea"/>
              </a:rPr>
              <a:t>）「</a:t>
            </a:r>
            <a:r>
              <a:rPr lang="ja-JP" altLang="en-US" sz="2000" dirty="0">
                <a:latin typeface="+mn-ea"/>
              </a:rPr>
              <a:t>食料品購買における消費者満足とストア・ロイヤルティ</a:t>
            </a:r>
            <a:r>
              <a:rPr lang="ja-JP" altLang="en-US" sz="2000" dirty="0" smtClean="0">
                <a:latin typeface="+mn-ea"/>
              </a:rPr>
              <a:t>」</a:t>
            </a:r>
            <a:r>
              <a:rPr lang="en-US" altLang="zh-TW" sz="2000" dirty="0">
                <a:latin typeface="ＭＳ ゴシック" panose="020B0609070205080204" pitchFamily="49" charset="-128"/>
                <a:ea typeface="ＭＳ ゴシック" panose="020B0609070205080204" pitchFamily="49" charset="-128"/>
              </a:rPr>
              <a:t>『</a:t>
            </a:r>
            <a:r>
              <a:rPr lang="zh-TW" altLang="en-US" sz="2000" dirty="0">
                <a:latin typeface="ＭＳ ゴシック" panose="020B0609070205080204" pitchFamily="49" charset="-128"/>
                <a:ea typeface="ＭＳ ゴシック" panose="020B0609070205080204" pitchFamily="49" charset="-128"/>
              </a:rPr>
              <a:t>経営論集</a:t>
            </a:r>
            <a:r>
              <a:rPr lang="en-US" altLang="zh-TW" sz="2000" dirty="0">
                <a:latin typeface="ＭＳ ゴシック" panose="020B0609070205080204" pitchFamily="49" charset="-128"/>
                <a:ea typeface="ＭＳ ゴシック" panose="020B0609070205080204" pitchFamily="49" charset="-128"/>
              </a:rPr>
              <a:t>』(</a:t>
            </a:r>
            <a:r>
              <a:rPr lang="zh-TW" altLang="en-US" sz="2000" dirty="0">
                <a:latin typeface="ＭＳ ゴシック" panose="020B0609070205080204" pitchFamily="49" charset="-128"/>
                <a:ea typeface="ＭＳ ゴシック" panose="020B0609070205080204" pitchFamily="49" charset="-128"/>
              </a:rPr>
              <a:t>東洋大学</a:t>
            </a:r>
            <a:r>
              <a:rPr lang="en-US" altLang="zh-TW" sz="2000" dirty="0">
                <a:latin typeface="ＭＳ ゴシック" panose="020B0609070205080204" pitchFamily="49" charset="-128"/>
                <a:ea typeface="ＭＳ ゴシック" panose="020B0609070205080204" pitchFamily="49" charset="-128"/>
              </a:rPr>
              <a:t>)(79) </a:t>
            </a:r>
            <a:r>
              <a:rPr lang="en-US" altLang="zh-TW" sz="2000" dirty="0" smtClean="0">
                <a:latin typeface="ＭＳ ゴシック" panose="020B0609070205080204" pitchFamily="49" charset="-128"/>
                <a:ea typeface="ＭＳ ゴシック" panose="020B0609070205080204" pitchFamily="49" charset="-128"/>
              </a:rPr>
              <a:t>61-72</a:t>
            </a:r>
            <a:endParaRPr lang="en-US" altLang="ja-JP" sz="2000" dirty="0" smtClean="0">
              <a:latin typeface="ＭＳ ゴシック" panose="020B0609070205080204" pitchFamily="49" charset="-128"/>
              <a:ea typeface="ＭＳ ゴシック" panose="020B0609070205080204" pitchFamily="49" charset="-128"/>
            </a:endParaRPr>
          </a:p>
          <a:p>
            <a:pPr marL="0" indent="0">
              <a:buNone/>
            </a:pPr>
            <a:endParaRPr lang="ja-JP" altLang="en-US" sz="2000" dirty="0"/>
          </a:p>
          <a:p>
            <a:endParaRPr kumimoji="1" lang="ja-JP" altLang="en-US" sz="2000" dirty="0"/>
          </a:p>
        </p:txBody>
      </p:sp>
      <p:sp>
        <p:nvSpPr>
          <p:cNvPr id="5" name="日付プレースホルダー 4"/>
          <p:cNvSpPr>
            <a:spLocks noGrp="1"/>
          </p:cNvSpPr>
          <p:nvPr>
            <p:ph type="dt" sz="half" idx="10"/>
          </p:nvPr>
        </p:nvSpPr>
        <p:spPr/>
        <p:txBody>
          <a:bodyPr/>
          <a:lstStyle/>
          <a:p>
            <a:fld id="{F0B4D20B-A642-4BF9-A0EE-20D04F99B534}" type="datetime1">
              <a:rPr kumimoji="1" lang="ja-JP" altLang="en-US" smtClean="0"/>
              <a:pPr/>
              <a:t>2014/12/18</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65</a:t>
            </a:fld>
            <a:endParaRPr kumimoji="1" lang="ja-JP" altLang="en-US"/>
          </a:p>
        </p:txBody>
      </p:sp>
    </p:spTree>
    <p:extLst>
      <p:ext uri="{BB962C8B-B14F-4D97-AF65-F5344CB8AC3E}">
        <p14:creationId xmlns:p14="http://schemas.microsoft.com/office/powerpoint/2010/main" val="2711343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endParaRPr lang="en-US" altLang="ja-JP" sz="1800" dirty="0" smtClean="0"/>
          </a:p>
          <a:p>
            <a:r>
              <a:rPr lang="ja-JP" altLang="en-US" sz="1800" dirty="0"/>
              <a:t>株式会社</a:t>
            </a:r>
            <a:r>
              <a:rPr lang="en-US" altLang="ja-JP" sz="1800" dirty="0"/>
              <a:t>SPI</a:t>
            </a:r>
            <a:r>
              <a:rPr lang="ja-JP" altLang="en-US" sz="1800" dirty="0"/>
              <a:t>　</a:t>
            </a:r>
            <a:r>
              <a:rPr lang="en-US" altLang="ja-JP" sz="1800" dirty="0">
                <a:hlinkClick r:id="rId2"/>
              </a:rPr>
              <a:t>http://</a:t>
            </a:r>
            <a:r>
              <a:rPr lang="en-US" altLang="ja-JP" sz="1800" dirty="0" smtClean="0">
                <a:hlinkClick r:id="rId2"/>
              </a:rPr>
              <a:t>www.spi-consultants.com/</a:t>
            </a:r>
            <a:endParaRPr lang="en-US" altLang="ja-JP" sz="1800" dirty="0" smtClean="0"/>
          </a:p>
          <a:p>
            <a:r>
              <a:rPr lang="ja-JP" altLang="en-US" sz="1800" dirty="0" smtClean="0"/>
              <a:t>繊</a:t>
            </a:r>
            <a:r>
              <a:rPr lang="ja-JP" altLang="en-US" sz="1800" dirty="0"/>
              <a:t>研新聞　</a:t>
            </a:r>
            <a:r>
              <a:rPr lang="en-US" altLang="ja-JP" sz="1800" dirty="0" smtClean="0">
                <a:hlinkClick r:id="rId3"/>
              </a:rPr>
              <a:t>http</a:t>
            </a:r>
            <a:r>
              <a:rPr lang="en-US" altLang="ja-JP" sz="1800" dirty="0">
                <a:hlinkClick r:id="rId3"/>
              </a:rPr>
              <a:t>://www.senken.co.jp/news/zakka-yuushin-asoko-nu-chayamachi/</a:t>
            </a:r>
            <a:r>
              <a:rPr lang="ja-JP" altLang="en-US" sz="1800" dirty="0"/>
              <a:t>　</a:t>
            </a:r>
            <a:endParaRPr lang="en-US" altLang="ja-JP" sz="1800" dirty="0"/>
          </a:p>
          <a:p>
            <a:r>
              <a:rPr lang="ja-JP" altLang="en-US" sz="1800" dirty="0" smtClean="0"/>
              <a:t>総務省</a:t>
            </a:r>
            <a:r>
              <a:rPr lang="en-US" altLang="ja-JP" sz="1800" dirty="0">
                <a:hlinkClick r:id="rId4"/>
              </a:rPr>
              <a:t>http://</a:t>
            </a:r>
            <a:r>
              <a:rPr lang="en-US" altLang="ja-JP" sz="1800" dirty="0" smtClean="0">
                <a:hlinkClick r:id="rId4"/>
              </a:rPr>
              <a:t>www.soumu.go.jp/johotsusintokei/whitepaper/ja/h25/html/nc111310.html</a:t>
            </a:r>
            <a:endParaRPr lang="en-US" altLang="ja-JP" sz="1800" dirty="0"/>
          </a:p>
          <a:p>
            <a:r>
              <a:rPr lang="ja-JP" altLang="en-US" sz="1800" dirty="0" smtClean="0"/>
              <a:t>独立</a:t>
            </a:r>
            <a:r>
              <a:rPr lang="ja-JP" altLang="en-US" sz="1800" dirty="0"/>
              <a:t>経済法人経済産業</a:t>
            </a:r>
            <a:r>
              <a:rPr lang="ja-JP" altLang="en-US" sz="1800" dirty="0" smtClean="0"/>
              <a:t>研究所</a:t>
            </a:r>
            <a:r>
              <a:rPr lang="en-US" altLang="ja-JP" sz="1800" dirty="0" smtClean="0">
                <a:hlinkClick r:id="rId5"/>
              </a:rPr>
              <a:t>http</a:t>
            </a:r>
            <a:r>
              <a:rPr lang="en-US" altLang="ja-JP" sz="1800" dirty="0">
                <a:hlinkClick r:id="rId5"/>
              </a:rPr>
              <a:t>://</a:t>
            </a:r>
            <a:r>
              <a:rPr lang="en-US" altLang="ja-JP" sz="1800" dirty="0" smtClean="0">
                <a:hlinkClick r:id="rId5"/>
              </a:rPr>
              <a:t>www.rieti.go.jp/jp/events/bbl/03042301.html</a:t>
            </a:r>
            <a:endParaRPr lang="en-US" altLang="ja-JP" sz="1800" dirty="0" smtClean="0"/>
          </a:p>
          <a:p>
            <a:r>
              <a:rPr lang="ja-JP" altLang="en-US" sz="1800" dirty="0" smtClean="0"/>
              <a:t>日経</a:t>
            </a:r>
            <a:r>
              <a:rPr lang="en-US" altLang="ja-JP" sz="1800" dirty="0" smtClean="0"/>
              <a:t>BP</a:t>
            </a:r>
            <a:r>
              <a:rPr lang="ja-JP" altLang="en-US" sz="1800" dirty="0" smtClean="0"/>
              <a:t>ネット</a:t>
            </a:r>
            <a:r>
              <a:rPr lang="en-US" altLang="ja-JP" sz="1800" dirty="0" smtClean="0">
                <a:hlinkClick r:id="rId6"/>
              </a:rPr>
              <a:t>http</a:t>
            </a:r>
            <a:r>
              <a:rPr lang="en-US" altLang="ja-JP" sz="1800" dirty="0">
                <a:hlinkClick r:id="rId6"/>
              </a:rPr>
              <a:t>://</a:t>
            </a:r>
            <a:r>
              <a:rPr lang="en-US" altLang="ja-JP" sz="1800" dirty="0" smtClean="0">
                <a:hlinkClick r:id="rId6"/>
              </a:rPr>
              <a:t>www.nikkeibp.co.jp/</a:t>
            </a:r>
            <a:endParaRPr lang="en-US" altLang="ja-JP" sz="1800" dirty="0" smtClean="0"/>
          </a:p>
          <a:p>
            <a:r>
              <a:rPr lang="ja-JP" altLang="en-US" sz="1800" dirty="0"/>
              <a:t>日本マーケティング</a:t>
            </a:r>
            <a:r>
              <a:rPr lang="ja-JP" altLang="en-US" sz="1800" dirty="0" smtClean="0"/>
              <a:t>研究所</a:t>
            </a:r>
            <a:r>
              <a:rPr lang="en-US" altLang="ja-JP" sz="1600" dirty="0">
                <a:hlinkClick r:id="rId7"/>
              </a:rPr>
              <a:t>http://</a:t>
            </a:r>
            <a:r>
              <a:rPr lang="en-US" altLang="ja-JP" sz="1600" dirty="0" smtClean="0">
                <a:hlinkClick r:id="rId7"/>
              </a:rPr>
              <a:t>www.jmr-g.co.jp/proposal/200.html</a:t>
            </a:r>
            <a:endParaRPr lang="en-US" altLang="ja-JP" sz="1600" dirty="0" smtClean="0"/>
          </a:p>
          <a:p>
            <a:r>
              <a:rPr lang="ja-JP" altLang="en-US" sz="1800" dirty="0" smtClean="0"/>
              <a:t>マーケティング用語集</a:t>
            </a:r>
            <a:r>
              <a:rPr lang="en-US" altLang="ja-JP" sz="1800" dirty="0" smtClean="0">
                <a:hlinkClick r:id="rId8"/>
              </a:rPr>
              <a:t>http</a:t>
            </a:r>
            <a:r>
              <a:rPr lang="en-US" altLang="ja-JP" sz="1800" dirty="0">
                <a:hlinkClick r:id="rId8"/>
              </a:rPr>
              <a:t>://</a:t>
            </a:r>
            <a:r>
              <a:rPr lang="en-US" altLang="ja-JP" sz="1800" dirty="0" smtClean="0">
                <a:hlinkClick r:id="rId8"/>
              </a:rPr>
              <a:t>www.spi-consultants.com/ja/terms/archives/customer-experience.php</a:t>
            </a:r>
            <a:endParaRPr lang="en-US" altLang="ja-JP" sz="1800" dirty="0" smtClean="0"/>
          </a:p>
          <a:p>
            <a:r>
              <a:rPr lang="ja-JP" altLang="en-US" sz="1800" dirty="0" smtClean="0"/>
              <a:t>六車流</a:t>
            </a:r>
            <a:r>
              <a:rPr lang="ja-JP" altLang="en-US" sz="1800" dirty="0"/>
              <a:t>通</a:t>
            </a:r>
            <a:r>
              <a:rPr lang="ja-JP" altLang="en-US" sz="1800" dirty="0" smtClean="0"/>
              <a:t>研究所</a:t>
            </a:r>
            <a:r>
              <a:rPr lang="en-US" altLang="ja-JP" sz="1800" dirty="0" smtClean="0">
                <a:hlinkClick r:id="rId9"/>
              </a:rPr>
              <a:t>http</a:t>
            </a:r>
            <a:r>
              <a:rPr lang="en-US" altLang="ja-JP" sz="1800" dirty="0">
                <a:hlinkClick r:id="rId9"/>
              </a:rPr>
              <a:t>://www.muguruma-ryuken.jp/kikouronbun-monokoto.htm</a:t>
            </a:r>
            <a:r>
              <a:rPr lang="ja-JP" altLang="en-US" sz="1800" dirty="0"/>
              <a:t>　</a:t>
            </a:r>
            <a:endParaRPr lang="en-US" altLang="ja-JP" sz="1800" dirty="0" smtClean="0"/>
          </a:p>
          <a:p>
            <a:r>
              <a:rPr lang="en-US" altLang="ja-JP" sz="1800" dirty="0" err="1" smtClean="0"/>
              <a:t>Teena</a:t>
            </a:r>
            <a:r>
              <a:rPr lang="ja-JP" altLang="en-US" sz="1800" dirty="0" smtClean="0"/>
              <a:t>　</a:t>
            </a:r>
            <a:r>
              <a:rPr lang="en-US" altLang="ja-JP" sz="1800" dirty="0" smtClean="0">
                <a:hlinkClick r:id="rId10"/>
              </a:rPr>
              <a:t>http</a:t>
            </a:r>
            <a:r>
              <a:rPr lang="en-US" altLang="ja-JP" sz="1800" dirty="0">
                <a:hlinkClick r:id="rId10"/>
              </a:rPr>
              <a:t>://</a:t>
            </a:r>
            <a:r>
              <a:rPr lang="en-US" altLang="ja-JP" sz="1800" dirty="0" smtClean="0">
                <a:hlinkClick r:id="rId10"/>
              </a:rPr>
              <a:t>teena.ne.jp/f_l_f/shop_report/201110.html</a:t>
            </a:r>
            <a:endParaRPr lang="en-US" altLang="ja-JP" sz="1800" dirty="0" smtClean="0"/>
          </a:p>
          <a:p>
            <a:r>
              <a:rPr lang="ja-JP" altLang="en-US" sz="1800" dirty="0" smtClean="0"/>
              <a:t>経済産業省　</a:t>
            </a:r>
            <a:r>
              <a:rPr lang="en-US" altLang="ja-JP" sz="1800" dirty="0">
                <a:hlinkClick r:id="rId11"/>
              </a:rPr>
              <a:t>http://</a:t>
            </a:r>
            <a:r>
              <a:rPr lang="en-US" altLang="ja-JP" sz="1800" dirty="0" smtClean="0">
                <a:hlinkClick r:id="rId11"/>
              </a:rPr>
              <a:t>www.meti.go.jp/policy/mono_info_service/mono/creative/kansei.html</a:t>
            </a:r>
            <a:endParaRPr lang="en-US" altLang="ja-JP" sz="1800" dirty="0" smtClean="0"/>
          </a:p>
          <a:p>
            <a:endParaRPr lang="en-US" altLang="ja-JP" sz="1800" dirty="0" smtClean="0"/>
          </a:p>
          <a:p>
            <a:endParaRPr lang="en-US" altLang="ja-JP" sz="2000" dirty="0" smtClean="0"/>
          </a:p>
          <a:p>
            <a:pPr marL="0" indent="0">
              <a:buNone/>
            </a:pPr>
            <a:endParaRPr lang="ja-JP" altLang="en-US" dirty="0"/>
          </a:p>
          <a:p>
            <a:endParaRPr lang="ja-JP" altLang="en-US" dirty="0"/>
          </a:p>
          <a:p>
            <a:endParaRPr kumimoji="1" lang="ja-JP" altLang="en-US" dirty="0"/>
          </a:p>
        </p:txBody>
      </p:sp>
      <p:sp>
        <p:nvSpPr>
          <p:cNvPr id="5" name="日付プレースホルダー 4"/>
          <p:cNvSpPr>
            <a:spLocks noGrp="1"/>
          </p:cNvSpPr>
          <p:nvPr>
            <p:ph type="dt" sz="half" idx="10"/>
          </p:nvPr>
        </p:nvSpPr>
        <p:spPr/>
        <p:txBody>
          <a:bodyPr/>
          <a:lstStyle/>
          <a:p>
            <a:fld id="{4CFF23C6-B937-4DB4-B7AE-D5FADD95F879}" type="datetime1">
              <a:rPr kumimoji="1" lang="ja-JP" altLang="en-US" smtClean="0"/>
              <a:pPr/>
              <a:t>2014/12/18</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66</a:t>
            </a:fld>
            <a:endParaRPr kumimoji="1" lang="ja-JP" altLang="en-US"/>
          </a:p>
        </p:txBody>
      </p:sp>
    </p:spTree>
    <p:extLst>
      <p:ext uri="{BB962C8B-B14F-4D97-AF65-F5344CB8AC3E}">
        <p14:creationId xmlns:p14="http://schemas.microsoft.com/office/powerpoint/2010/main" val="1072332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
            </a:r>
            <a:br>
              <a:rPr kumimoji="1" lang="en-US" altLang="ja-JP" dirty="0" smtClean="0"/>
            </a:br>
            <a:r>
              <a:rPr lang="en-US" altLang="ja-JP" dirty="0"/>
              <a:t/>
            </a:r>
            <a:br>
              <a:rPr lang="en-US" altLang="ja-JP" dirty="0"/>
            </a:br>
            <a:r>
              <a:rPr lang="en-US" altLang="ja-JP" dirty="0" smtClean="0"/>
              <a:t/>
            </a:r>
            <a:br>
              <a:rPr lang="en-US" altLang="ja-JP" dirty="0" smtClean="0"/>
            </a:br>
            <a:r>
              <a:rPr lang="en-US" altLang="ja-JP" dirty="0"/>
              <a:t/>
            </a:r>
            <a:br>
              <a:rPr lang="en-US" altLang="ja-JP" dirty="0"/>
            </a:br>
            <a:r>
              <a:rPr lang="en-US" altLang="ja-JP" dirty="0" smtClean="0"/>
              <a:t/>
            </a:r>
            <a:br>
              <a:rPr lang="en-US" altLang="ja-JP" dirty="0" smtClean="0"/>
            </a:br>
            <a:r>
              <a:rPr lang="en-US" altLang="ja-JP" dirty="0"/>
              <a:t/>
            </a:r>
            <a:br>
              <a:rPr lang="en-US" altLang="ja-JP" dirty="0"/>
            </a:br>
            <a:r>
              <a:rPr lang="en-US" altLang="ja-JP" dirty="0" smtClean="0"/>
              <a:t/>
            </a:r>
            <a:br>
              <a:rPr lang="en-US" altLang="ja-JP" dirty="0" smtClean="0"/>
            </a:br>
            <a:r>
              <a:rPr lang="en-US" altLang="ja-JP" dirty="0"/>
              <a:t/>
            </a:r>
            <a:br>
              <a:rPr lang="en-US" altLang="ja-JP" dirty="0"/>
            </a:br>
            <a:r>
              <a:rPr kumimoji="1" lang="ja-JP" altLang="en-US" dirty="0" smtClean="0"/>
              <a:t>ご清聴ありがとうございました。</a:t>
            </a:r>
            <a:endParaRPr kumimoji="1" lang="ja-JP" altLang="en-US" dirty="0"/>
          </a:p>
        </p:txBody>
      </p:sp>
      <p:sp>
        <p:nvSpPr>
          <p:cNvPr id="4" name="日付プレースホルダー 3"/>
          <p:cNvSpPr>
            <a:spLocks noGrp="1"/>
          </p:cNvSpPr>
          <p:nvPr>
            <p:ph type="dt" sz="half" idx="10"/>
          </p:nvPr>
        </p:nvSpPr>
        <p:spPr/>
        <p:txBody>
          <a:bodyPr/>
          <a:lstStyle/>
          <a:p>
            <a:fld id="{0BD4C473-49B3-4CE7-BA23-C7507DDD63B5}" type="datetime1">
              <a:rPr kumimoji="1" lang="ja-JP" altLang="en-US" smtClean="0"/>
              <a:pPr/>
              <a:t>2014/12/18</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67</a:t>
            </a:fld>
            <a:endParaRPr kumimoji="1" lang="ja-JP" altLang="en-US"/>
          </a:p>
        </p:txBody>
      </p:sp>
    </p:spTree>
    <p:extLst>
      <p:ext uri="{BB962C8B-B14F-4D97-AF65-F5344CB8AC3E}">
        <p14:creationId xmlns:p14="http://schemas.microsoft.com/office/powerpoint/2010/main" val="494868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角丸四角形 9"/>
          <p:cNvSpPr/>
          <p:nvPr/>
        </p:nvSpPr>
        <p:spPr>
          <a:xfrm>
            <a:off x="220985" y="2348881"/>
            <a:ext cx="8307805" cy="2232247"/>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323528" y="1340768"/>
            <a:ext cx="8205262" cy="5010540"/>
          </a:xfrm>
        </p:spPr>
        <p:txBody>
          <a:bodyPr/>
          <a:lstStyle/>
          <a:p>
            <a:pPr marL="0" indent="0">
              <a:buNone/>
            </a:pPr>
            <a:r>
              <a:rPr kumimoji="1" lang="ja-JP" altLang="en-US" dirty="0" smtClean="0">
                <a:solidFill>
                  <a:srgbClr val="FF0000"/>
                </a:solidFill>
              </a:rPr>
              <a:t>企業側</a:t>
            </a:r>
            <a:r>
              <a:rPr kumimoji="1" lang="ja-JP" altLang="en-US" dirty="0" smtClean="0"/>
              <a:t>がコトの喚起を仕掛けるにはいくつかの戦略がある</a:t>
            </a:r>
            <a:endParaRPr kumimoji="1" lang="en-US" altLang="ja-JP" dirty="0" smtClean="0"/>
          </a:p>
          <a:p>
            <a:r>
              <a:rPr lang="ja-JP" altLang="en-US" sz="2400" dirty="0" smtClean="0"/>
              <a:t>商品の製法や効果的な利用方法など、商品と一緒に情報提供をする方法</a:t>
            </a:r>
            <a:endParaRPr lang="en-US" altLang="ja-JP" sz="2400" dirty="0"/>
          </a:p>
          <a:p>
            <a:r>
              <a:rPr kumimoji="1" lang="ja-JP" altLang="en-US" sz="2400" dirty="0" smtClean="0"/>
              <a:t>個別の要望に対応する手法</a:t>
            </a:r>
          </a:p>
          <a:p>
            <a:r>
              <a:rPr kumimoji="1" lang="ja-JP" altLang="en-US" sz="2400" dirty="0" smtClean="0"/>
              <a:t>購入時の</a:t>
            </a:r>
            <a:r>
              <a:rPr kumimoji="1" lang="ja-JP" altLang="en-US" sz="2400" dirty="0" smtClean="0">
                <a:solidFill>
                  <a:srgbClr val="FF0000"/>
                </a:solidFill>
              </a:rPr>
              <a:t>楽しさや快適さの演出</a:t>
            </a:r>
            <a:r>
              <a:rPr kumimoji="1" lang="ja-JP" altLang="en-US" sz="2400" dirty="0" smtClean="0"/>
              <a:t>＝来店客がコトを楽しみながら</a:t>
            </a:r>
            <a:r>
              <a:rPr lang="ja-JP" altLang="en-US" sz="2400" dirty="0" smtClean="0"/>
              <a:t>モノを買う仕掛け</a:t>
            </a:r>
            <a:endParaRPr lang="en-US" altLang="ja-JP" sz="2400" dirty="0" smtClean="0"/>
          </a:p>
        </p:txBody>
      </p:sp>
      <p:sp>
        <p:nvSpPr>
          <p:cNvPr id="5" name="テキスト ボックス 4"/>
          <p:cNvSpPr txBox="1"/>
          <p:nvPr/>
        </p:nvSpPr>
        <p:spPr>
          <a:xfrm>
            <a:off x="2267744" y="5927972"/>
            <a:ext cx="6192688" cy="461665"/>
          </a:xfrm>
          <a:prstGeom prst="rect">
            <a:avLst/>
          </a:prstGeom>
          <a:noFill/>
        </p:spPr>
        <p:txBody>
          <a:bodyPr wrap="square" rtlCol="0">
            <a:spAutoFit/>
          </a:bodyPr>
          <a:lstStyle/>
          <a:p>
            <a:r>
              <a:rPr lang="ja-JP" altLang="en-US" sz="1200" dirty="0"/>
              <a:t>須藤みやび「消費志向の変化に伴い注目を集める“コト”消費喚起への取り組み」財団法人静岡経済研究所</a:t>
            </a:r>
            <a:r>
              <a:rPr lang="en-US" altLang="ja-JP" sz="1200" dirty="0"/>
              <a:t>SERI</a:t>
            </a:r>
            <a:r>
              <a:rPr lang="ja-JP" altLang="en-US" sz="1200" dirty="0"/>
              <a:t>トピックス第</a:t>
            </a:r>
            <a:r>
              <a:rPr lang="en-US" altLang="ja-JP" sz="1200" dirty="0"/>
              <a:t>981</a:t>
            </a:r>
            <a:r>
              <a:rPr lang="ja-JP" altLang="en-US" sz="1200" dirty="0" smtClean="0"/>
              <a:t>号</a:t>
            </a:r>
            <a:endParaRPr lang="ja-JP" altLang="en-US" sz="1200" dirty="0"/>
          </a:p>
        </p:txBody>
      </p:sp>
      <p:sp>
        <p:nvSpPr>
          <p:cNvPr id="6" name="日付プレースホルダー 5"/>
          <p:cNvSpPr>
            <a:spLocks noGrp="1"/>
          </p:cNvSpPr>
          <p:nvPr>
            <p:ph type="dt" sz="half" idx="10"/>
          </p:nvPr>
        </p:nvSpPr>
        <p:spPr/>
        <p:txBody>
          <a:bodyPr/>
          <a:lstStyle/>
          <a:p>
            <a:fld id="{1A0E221E-7173-49A7-BC93-981045101901}" type="datetime1">
              <a:rPr kumimoji="1" lang="ja-JP" altLang="en-US" smtClean="0"/>
              <a:pPr/>
              <a:t>2014/12/18</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7</a:t>
            </a:fld>
            <a:endParaRPr kumimoji="1" lang="ja-JP" altLang="en-US"/>
          </a:p>
        </p:txBody>
      </p:sp>
      <p:sp>
        <p:nvSpPr>
          <p:cNvPr id="9" name="円/楕円 8"/>
          <p:cNvSpPr/>
          <p:nvPr/>
        </p:nvSpPr>
        <p:spPr>
          <a:xfrm>
            <a:off x="257876" y="3668449"/>
            <a:ext cx="432048"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下矢印 3"/>
          <p:cNvSpPr/>
          <p:nvPr/>
        </p:nvSpPr>
        <p:spPr>
          <a:xfrm>
            <a:off x="4247964" y="4724493"/>
            <a:ext cx="648072" cy="518716"/>
          </a:xfrm>
          <a:prstGeom prst="downArrow">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834438" y="5385535"/>
            <a:ext cx="7475123" cy="400110"/>
          </a:xfrm>
          <a:prstGeom prst="rect">
            <a:avLst/>
          </a:prstGeom>
          <a:noFill/>
        </p:spPr>
        <p:txBody>
          <a:bodyPr wrap="none" rtlCol="0">
            <a:spAutoFit/>
          </a:bodyPr>
          <a:lstStyle/>
          <a:p>
            <a:r>
              <a:rPr kumimoji="1" lang="ja-JP" altLang="en-US" sz="2000" dirty="0" smtClean="0"/>
              <a:t>このような店舗作りの概念として</a:t>
            </a:r>
            <a:r>
              <a:rPr kumimoji="1" lang="ja-JP" altLang="en-US" sz="2000" dirty="0" smtClean="0">
                <a:solidFill>
                  <a:srgbClr val="FF0000"/>
                </a:solidFill>
              </a:rPr>
              <a:t>リテールブランド</a:t>
            </a:r>
            <a:r>
              <a:rPr kumimoji="1" lang="ja-JP" altLang="en-US" sz="2000" dirty="0" smtClean="0"/>
              <a:t>という考え方がある</a:t>
            </a:r>
            <a:endParaRPr kumimoji="1" lang="ja-JP" altLang="en-US" sz="2000" dirty="0"/>
          </a:p>
        </p:txBody>
      </p:sp>
    </p:spTree>
    <p:extLst>
      <p:ext uri="{BB962C8B-B14F-4D97-AF65-F5344CB8AC3E}">
        <p14:creationId xmlns:p14="http://schemas.microsoft.com/office/powerpoint/2010/main" val="1627875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現状分析</a:t>
            </a:r>
            <a:endParaRPr kumimoji="1" lang="ja-JP" altLang="en-US" dirty="0"/>
          </a:p>
        </p:txBody>
      </p:sp>
      <p:sp>
        <p:nvSpPr>
          <p:cNvPr id="3" name="コンテンツ プレースホルダー 2"/>
          <p:cNvSpPr>
            <a:spLocks noGrp="1"/>
          </p:cNvSpPr>
          <p:nvPr>
            <p:ph idx="1"/>
          </p:nvPr>
        </p:nvSpPr>
        <p:spPr>
          <a:xfrm>
            <a:off x="467544" y="1628800"/>
            <a:ext cx="8229600" cy="4205064"/>
          </a:xfrm>
        </p:spPr>
        <p:txBody>
          <a:bodyPr>
            <a:normAutofit/>
          </a:bodyPr>
          <a:lstStyle/>
          <a:p>
            <a:pPr marL="0" indent="0">
              <a:buNone/>
            </a:pPr>
            <a:r>
              <a:rPr kumimoji="1" lang="ja-JP" altLang="en-US" sz="3600" b="1" u="sng" dirty="0" smtClean="0"/>
              <a:t>リテール・ブランドとは</a:t>
            </a:r>
            <a:endParaRPr kumimoji="1" lang="en-US" altLang="ja-JP" sz="3600" b="1" u="sng" dirty="0" smtClean="0"/>
          </a:p>
          <a:p>
            <a:pPr marL="0" indent="0">
              <a:buNone/>
            </a:pPr>
            <a:r>
              <a:rPr lang="ja-JP" altLang="en-US" sz="2600" dirty="0"/>
              <a:t>・</a:t>
            </a:r>
            <a:r>
              <a:rPr lang="ja-JP" altLang="en-US" sz="2600" dirty="0" smtClean="0"/>
              <a:t>小売企業がその企業の方針に基づき、一貫した政策に　　　</a:t>
            </a:r>
            <a:endParaRPr lang="en-US" altLang="ja-JP" sz="2600" dirty="0" smtClean="0"/>
          </a:p>
          <a:p>
            <a:pPr marL="0" indent="0">
              <a:buNone/>
            </a:pPr>
            <a:r>
              <a:rPr lang="ja-JP" altLang="en-US" sz="2600" dirty="0" smtClean="0"/>
              <a:t>よって、</a:t>
            </a:r>
            <a:r>
              <a:rPr lang="ja-JP" altLang="en-US" sz="2600" dirty="0" smtClean="0">
                <a:solidFill>
                  <a:srgbClr val="FF0000"/>
                </a:solidFill>
              </a:rPr>
              <a:t>魅力のある店舗を構築</a:t>
            </a:r>
            <a:r>
              <a:rPr lang="ja-JP" altLang="en-US" sz="2600" dirty="0" smtClean="0"/>
              <a:t>していくこと</a:t>
            </a:r>
            <a:endParaRPr lang="en-US" altLang="ja-JP" sz="2600" dirty="0" smtClean="0">
              <a:solidFill>
                <a:srgbClr val="FF0000"/>
              </a:solidFill>
            </a:endParaRPr>
          </a:p>
          <a:p>
            <a:pPr marL="0" lvl="0" indent="0">
              <a:buNone/>
            </a:pPr>
            <a:r>
              <a:rPr kumimoji="1" lang="ja-JP" altLang="en-US" sz="2600" dirty="0" smtClean="0"/>
              <a:t>・店自体を利用することによって、より多くの顧客サービスに力を入れ、より</a:t>
            </a:r>
            <a:r>
              <a:rPr kumimoji="1" lang="ja-JP" altLang="en-US" sz="2600" dirty="0" smtClean="0">
                <a:solidFill>
                  <a:srgbClr val="FF0000"/>
                </a:solidFill>
              </a:rPr>
              <a:t>ユニークで優位性の高い買い物経験</a:t>
            </a:r>
            <a:r>
              <a:rPr kumimoji="1" lang="ja-JP" altLang="en-US" sz="2600" dirty="0" smtClean="0"/>
              <a:t>を作り出そうとする</a:t>
            </a:r>
            <a:endParaRPr kumimoji="1" lang="en-US" altLang="ja-JP" sz="2600" dirty="0" smtClean="0"/>
          </a:p>
          <a:p>
            <a:pPr marL="0" lvl="0" indent="0">
              <a:buNone/>
            </a:pPr>
            <a:r>
              <a:rPr lang="ja-JP" altLang="en-US" sz="2600" dirty="0" smtClean="0">
                <a:solidFill>
                  <a:srgbClr val="000000"/>
                </a:solidFill>
                <a:sym typeface="Calibri" pitchFamily="34" charset="0"/>
              </a:rPr>
              <a:t>・買物の場を演出する事で</a:t>
            </a:r>
            <a:r>
              <a:rPr kumimoji="0" lang="ja-JP" altLang="en-US" sz="2600" b="1" u="sng" dirty="0" smtClean="0">
                <a:solidFill>
                  <a:srgbClr val="FF0000"/>
                </a:solidFill>
                <a:sym typeface="Calibri" pitchFamily="34" charset="0"/>
              </a:rPr>
              <a:t>感性価値</a:t>
            </a:r>
            <a:r>
              <a:rPr kumimoji="0" lang="ja-JP" altLang="en-US" sz="2600" b="1" u="sng" dirty="0">
                <a:solidFill>
                  <a:srgbClr val="FF0000"/>
                </a:solidFill>
                <a:sym typeface="Calibri" pitchFamily="34" charset="0"/>
              </a:rPr>
              <a:t>・経験価値</a:t>
            </a:r>
            <a:r>
              <a:rPr kumimoji="0" lang="ja-JP" altLang="en-US" sz="2600" dirty="0">
                <a:solidFill>
                  <a:srgbClr val="000000"/>
                </a:solidFill>
                <a:sym typeface="Calibri" pitchFamily="34" charset="0"/>
              </a:rPr>
              <a:t>を醸成する売り場</a:t>
            </a:r>
            <a:r>
              <a:rPr kumimoji="0" lang="ja-JP" altLang="en-US" sz="2600" dirty="0" smtClean="0">
                <a:solidFill>
                  <a:srgbClr val="000000"/>
                </a:solidFill>
                <a:sym typeface="Calibri" pitchFamily="34" charset="0"/>
              </a:rPr>
              <a:t>デザイン</a:t>
            </a:r>
            <a:endParaRPr kumimoji="0" lang="ja-JP" altLang="en-US" sz="2600" dirty="0">
              <a:solidFill>
                <a:srgbClr val="000000"/>
              </a:solidFill>
              <a:sym typeface="Calibri" pitchFamily="34" charset="0"/>
            </a:endParaRPr>
          </a:p>
          <a:p>
            <a:pPr marL="0" indent="0">
              <a:buNone/>
            </a:pPr>
            <a:endParaRPr kumimoji="1" lang="en-US" altLang="ja-JP" dirty="0" smtClean="0"/>
          </a:p>
          <a:p>
            <a:pPr marL="0" indent="0">
              <a:buNone/>
            </a:pPr>
            <a:endParaRPr kumimoji="1" lang="en-US" altLang="ja-JP" dirty="0" smtClean="0">
              <a:solidFill>
                <a:srgbClr val="FF0000"/>
              </a:solidFill>
            </a:endParaRPr>
          </a:p>
        </p:txBody>
      </p:sp>
      <p:sp>
        <p:nvSpPr>
          <p:cNvPr id="6" name="正方形/長方形 5"/>
          <p:cNvSpPr/>
          <p:nvPr/>
        </p:nvSpPr>
        <p:spPr>
          <a:xfrm>
            <a:off x="3203848" y="6488668"/>
            <a:ext cx="5940152" cy="369332"/>
          </a:xfrm>
          <a:prstGeom prst="rect">
            <a:avLst/>
          </a:prstGeom>
        </p:spPr>
        <p:txBody>
          <a:bodyPr wrap="square">
            <a:spAutoFit/>
          </a:bodyPr>
          <a:lstStyle/>
          <a:p>
            <a:r>
              <a:rPr lang="en-US" altLang="ja-JP" dirty="0"/>
              <a:t>http://www.ritsumei.ac.jp/acd/re/ssrc/result/dp/dp020.pdf</a:t>
            </a:r>
            <a:endParaRPr lang="ja-JP" altLang="en-US" dirty="0"/>
          </a:p>
        </p:txBody>
      </p:sp>
      <p:sp>
        <p:nvSpPr>
          <p:cNvPr id="7" name="正方形/長方形 6"/>
          <p:cNvSpPr/>
          <p:nvPr/>
        </p:nvSpPr>
        <p:spPr>
          <a:xfrm>
            <a:off x="3203848" y="6130621"/>
            <a:ext cx="5760640" cy="369332"/>
          </a:xfrm>
          <a:prstGeom prst="rect">
            <a:avLst/>
          </a:prstGeom>
        </p:spPr>
        <p:txBody>
          <a:bodyPr wrap="square">
            <a:spAutoFit/>
          </a:bodyPr>
          <a:lstStyle/>
          <a:p>
            <a:r>
              <a:rPr lang="ja-JP" altLang="en-US" dirty="0" smtClean="0"/>
              <a:t>立命館大学イノベーション・マネジメント研究センター</a:t>
            </a:r>
            <a:endParaRPr lang="ja-JP" altLang="en-US" dirty="0"/>
          </a:p>
        </p:txBody>
      </p:sp>
      <p:sp>
        <p:nvSpPr>
          <p:cNvPr id="8" name="日付プレースホルダー 7"/>
          <p:cNvSpPr>
            <a:spLocks noGrp="1"/>
          </p:cNvSpPr>
          <p:nvPr>
            <p:ph type="dt" sz="half" idx="10"/>
          </p:nvPr>
        </p:nvSpPr>
        <p:spPr/>
        <p:txBody>
          <a:bodyPr/>
          <a:lstStyle/>
          <a:p>
            <a:fld id="{FF77AAC1-2467-4C10-BB3B-A7F09EF8D84C}" type="datetime1">
              <a:rPr kumimoji="1" lang="ja-JP" altLang="en-US" smtClean="0"/>
              <a:pPr/>
              <a:t>2014/12/18</a:t>
            </a:fld>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8</a:t>
            </a:fld>
            <a:endParaRPr kumimoji="1" lang="ja-JP" altLang="en-US"/>
          </a:p>
        </p:txBody>
      </p:sp>
    </p:spTree>
    <p:extLst>
      <p:ext uri="{BB962C8B-B14F-4D97-AF65-F5344CB8AC3E}">
        <p14:creationId xmlns:p14="http://schemas.microsoft.com/office/powerpoint/2010/main" val="3001551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2656"/>
            <a:ext cx="8229600" cy="1143000"/>
          </a:xfrm>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457200" y="1628800"/>
            <a:ext cx="8229600" cy="4497363"/>
          </a:xfrm>
        </p:spPr>
        <p:txBody>
          <a:bodyPr>
            <a:normAutofit fontScale="92500" lnSpcReduction="10000"/>
          </a:bodyPr>
          <a:lstStyle/>
          <a:p>
            <a:pPr marL="0" lvl="0" indent="0">
              <a:buNone/>
            </a:pPr>
            <a:r>
              <a:rPr lang="en-US" altLang="ja-JP" sz="3000" dirty="0">
                <a:solidFill>
                  <a:prstClr val="black"/>
                </a:solidFill>
              </a:rPr>
              <a:t>【</a:t>
            </a:r>
            <a:r>
              <a:rPr lang="ja-JP" altLang="en-US" sz="3000" dirty="0">
                <a:solidFill>
                  <a:prstClr val="black"/>
                </a:solidFill>
              </a:rPr>
              <a:t>リテールブランドの構成要素</a:t>
            </a:r>
            <a:r>
              <a:rPr lang="en-US" altLang="ja-JP" sz="3000" dirty="0">
                <a:solidFill>
                  <a:prstClr val="black"/>
                </a:solidFill>
              </a:rPr>
              <a:t>】</a:t>
            </a:r>
            <a:endParaRPr lang="en-US" altLang="ja-JP" sz="2400" dirty="0">
              <a:solidFill>
                <a:prstClr val="black"/>
              </a:solidFill>
            </a:endParaRPr>
          </a:p>
          <a:p>
            <a:pPr marL="0" lvl="0" indent="0">
              <a:buNone/>
            </a:pPr>
            <a:r>
              <a:rPr lang="ja-JP" altLang="en-US" sz="2400" dirty="0">
                <a:solidFill>
                  <a:prstClr val="black"/>
                </a:solidFill>
              </a:rPr>
              <a:t>価格やプロモーション</a:t>
            </a:r>
          </a:p>
          <a:p>
            <a:pPr marL="0" lvl="0" indent="0">
              <a:buNone/>
            </a:pPr>
            <a:r>
              <a:rPr lang="ja-JP" altLang="en-US" sz="2400" dirty="0">
                <a:solidFill>
                  <a:prstClr val="black"/>
                </a:solidFill>
              </a:rPr>
              <a:t>立地</a:t>
            </a:r>
          </a:p>
          <a:p>
            <a:pPr marL="0" lvl="0" indent="0">
              <a:buNone/>
            </a:pPr>
            <a:r>
              <a:rPr lang="ja-JP" altLang="en-US" sz="2400" dirty="0">
                <a:solidFill>
                  <a:prstClr val="black"/>
                </a:solidFill>
              </a:rPr>
              <a:t>従業員サービス</a:t>
            </a:r>
          </a:p>
          <a:p>
            <a:pPr marL="0" lvl="0" indent="0">
              <a:buNone/>
            </a:pPr>
            <a:r>
              <a:rPr lang="ja-JP" altLang="en-US" sz="2400" dirty="0">
                <a:solidFill>
                  <a:prstClr val="black"/>
                </a:solidFill>
              </a:rPr>
              <a:t>企業広告</a:t>
            </a:r>
          </a:p>
          <a:p>
            <a:pPr marL="0" lvl="0" indent="0">
              <a:buNone/>
            </a:pPr>
            <a:r>
              <a:rPr lang="ja-JP" altLang="en-US" sz="2400" u="sng" dirty="0">
                <a:solidFill>
                  <a:prstClr val="black"/>
                </a:solidFill>
              </a:rPr>
              <a:t>顧客経験の場としての店舗空間</a:t>
            </a:r>
          </a:p>
          <a:p>
            <a:pPr marL="0" lvl="0" indent="0">
              <a:buNone/>
            </a:pPr>
            <a:endParaRPr lang="en-US" altLang="ja-JP" sz="2400" dirty="0">
              <a:solidFill>
                <a:prstClr val="black"/>
              </a:solidFill>
            </a:endParaRPr>
          </a:p>
          <a:p>
            <a:pPr marL="0" lvl="0" indent="0">
              <a:buNone/>
            </a:pPr>
            <a:r>
              <a:rPr lang="en-US" altLang="ja-JP" dirty="0">
                <a:solidFill>
                  <a:prstClr val="black"/>
                </a:solidFill>
              </a:rPr>
              <a:t>【</a:t>
            </a:r>
            <a:r>
              <a:rPr lang="ja-JP" altLang="en-US" dirty="0">
                <a:solidFill>
                  <a:prstClr val="black"/>
                </a:solidFill>
              </a:rPr>
              <a:t>役割</a:t>
            </a:r>
            <a:r>
              <a:rPr lang="en-US" altLang="ja-JP" dirty="0">
                <a:solidFill>
                  <a:prstClr val="black"/>
                </a:solidFill>
              </a:rPr>
              <a:t>】</a:t>
            </a:r>
          </a:p>
          <a:p>
            <a:pPr marL="0" lvl="0" indent="0">
              <a:buNone/>
            </a:pPr>
            <a:r>
              <a:rPr lang="ja-JP" altLang="en-US" sz="2400" dirty="0">
                <a:solidFill>
                  <a:prstClr val="black"/>
                </a:solidFill>
              </a:rPr>
              <a:t>①独自性のある商品、独自の店舗づくりによる</a:t>
            </a:r>
            <a:r>
              <a:rPr lang="ja-JP" altLang="en-US" sz="2400" u="sng" dirty="0">
                <a:solidFill>
                  <a:prstClr val="black"/>
                </a:solidFill>
              </a:rPr>
              <a:t>差別化</a:t>
            </a:r>
            <a:endParaRPr lang="en-US" altLang="ja-JP" sz="2400" u="sng" dirty="0">
              <a:solidFill>
                <a:prstClr val="black"/>
              </a:solidFill>
            </a:endParaRPr>
          </a:p>
          <a:p>
            <a:pPr marL="0" lvl="0" indent="0">
              <a:buNone/>
            </a:pPr>
            <a:r>
              <a:rPr lang="ja-JP" altLang="en-US" sz="2400" dirty="0">
                <a:solidFill>
                  <a:prstClr val="black"/>
                </a:solidFill>
              </a:rPr>
              <a:t>②</a:t>
            </a:r>
            <a:r>
              <a:rPr lang="ja-JP" altLang="en-US" sz="2400" u="sng" dirty="0">
                <a:solidFill>
                  <a:prstClr val="black"/>
                </a:solidFill>
              </a:rPr>
              <a:t>顧客ロイヤルティの</a:t>
            </a:r>
            <a:r>
              <a:rPr lang="ja-JP" altLang="en-US" sz="2400" u="sng" dirty="0" smtClean="0">
                <a:solidFill>
                  <a:prstClr val="black"/>
                </a:solidFill>
              </a:rPr>
              <a:t>醸成</a:t>
            </a:r>
            <a:endParaRPr lang="en-US" altLang="ja-JP" sz="2400" u="sng" dirty="0" smtClean="0">
              <a:solidFill>
                <a:prstClr val="black"/>
              </a:solidFill>
            </a:endParaRPr>
          </a:p>
          <a:p>
            <a:pPr marL="0" lvl="0" indent="0">
              <a:buNone/>
            </a:pPr>
            <a:endParaRPr lang="en-US" altLang="ja-JP" sz="2400" u="sng" dirty="0" smtClean="0">
              <a:solidFill>
                <a:prstClr val="black"/>
              </a:solidFill>
            </a:endParaRPr>
          </a:p>
          <a:p>
            <a:pPr marL="0" lvl="0" indent="0" algn="r">
              <a:buNone/>
            </a:pPr>
            <a:r>
              <a:rPr lang="ja-JP" altLang="en-US" sz="1200" u="sng" dirty="0">
                <a:solidFill>
                  <a:prstClr val="black"/>
                </a:solidFill>
              </a:rPr>
              <a:t>高橋（２０１２）「リテール・ブランドにもとづく魅力的な売場づくり－ＬＵＳＨ（ラッシュ）のバリュー・ドライバーに関する実証分析－」</a:t>
            </a:r>
          </a:p>
          <a:p>
            <a:pPr marL="0" lvl="0" indent="0" algn="r">
              <a:buNone/>
            </a:pPr>
            <a:endParaRPr lang="en-US" altLang="ja-JP" sz="1200" u="sng" dirty="0" smtClean="0">
              <a:solidFill>
                <a:prstClr val="black"/>
              </a:solidFill>
            </a:endParaRPr>
          </a:p>
          <a:p>
            <a:pPr marL="0" lvl="0" indent="0">
              <a:buNone/>
            </a:pPr>
            <a:endParaRPr lang="en-US" altLang="ja-JP" sz="1200" u="sng" dirty="0">
              <a:solidFill>
                <a:prstClr val="black"/>
              </a:solidFill>
            </a:endParaRPr>
          </a:p>
          <a:p>
            <a:endParaRPr kumimoji="1" lang="en-US" altLang="ja-JP" u="sng" dirty="0" smtClean="0"/>
          </a:p>
          <a:p>
            <a:endParaRPr kumimoji="1" lang="ja-JP" altLang="en-US" dirty="0"/>
          </a:p>
        </p:txBody>
      </p:sp>
      <p:sp>
        <p:nvSpPr>
          <p:cNvPr id="6" name="日付プレースホルダー 5"/>
          <p:cNvSpPr>
            <a:spLocks noGrp="1"/>
          </p:cNvSpPr>
          <p:nvPr>
            <p:ph type="dt" sz="half" idx="10"/>
          </p:nvPr>
        </p:nvSpPr>
        <p:spPr/>
        <p:txBody>
          <a:bodyPr/>
          <a:lstStyle/>
          <a:p>
            <a:fld id="{810E43B8-0FA7-47E5-87E6-8AC90D4445C3}" type="datetime1">
              <a:rPr kumimoji="1" lang="ja-JP" altLang="en-US" smtClean="0"/>
              <a:pPr/>
              <a:t>2014/12/18</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9</a:t>
            </a:fld>
            <a:endParaRPr kumimoji="1" lang="ja-JP" altLang="en-US"/>
          </a:p>
        </p:txBody>
      </p:sp>
      <p:sp>
        <p:nvSpPr>
          <p:cNvPr id="8" name="円形吹き出し 7"/>
          <p:cNvSpPr/>
          <p:nvPr/>
        </p:nvSpPr>
        <p:spPr>
          <a:xfrm>
            <a:off x="4932040" y="1761024"/>
            <a:ext cx="2880320" cy="1512168"/>
          </a:xfrm>
          <a:prstGeom prst="wedgeEllipseCallout">
            <a:avLst>
              <a:gd name="adj1" fmla="val -53839"/>
              <a:gd name="adj2" fmla="val 69987"/>
            </a:avLst>
          </a:prstGeom>
          <a:solidFill>
            <a:schemeClr val="accent2">
              <a:lumMod val="20000"/>
              <a:lumOff val="80000"/>
            </a:schemeClr>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消費者にもっとも楽しさを伝えやすい要素</a:t>
            </a:r>
          </a:p>
        </p:txBody>
      </p:sp>
    </p:spTree>
    <p:extLst>
      <p:ext uri="{BB962C8B-B14F-4D97-AF65-F5344CB8AC3E}">
        <p14:creationId xmlns:p14="http://schemas.microsoft.com/office/powerpoint/2010/main" val="1568513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7761</TotalTime>
  <Words>6558</Words>
  <Application>Microsoft Office PowerPoint</Application>
  <PresentationFormat>画面に合わせる (4:3)</PresentationFormat>
  <Paragraphs>1744</Paragraphs>
  <Slides>67</Slides>
  <Notes>8</Notes>
  <HiddenSlides>0</HiddenSlides>
  <MMClips>0</MMClips>
  <ScaleCrop>false</ScaleCrop>
  <HeadingPairs>
    <vt:vector size="4" baseType="variant">
      <vt:variant>
        <vt:lpstr>テーマ</vt:lpstr>
      </vt:variant>
      <vt:variant>
        <vt:i4>1</vt:i4>
      </vt:variant>
      <vt:variant>
        <vt:lpstr>スライド タイトル</vt:lpstr>
      </vt:variant>
      <vt:variant>
        <vt:i4>67</vt:i4>
      </vt:variant>
    </vt:vector>
  </HeadingPairs>
  <TitlesOfParts>
    <vt:vector size="68" baseType="lpstr">
      <vt:lpstr>Office ​​テーマ</vt:lpstr>
      <vt:lpstr>店舗演出が 消費者に与える感情と効果</vt:lpstr>
      <vt:lpstr>目次</vt:lpstr>
      <vt:lpstr>研究要約</vt:lpstr>
      <vt:lpstr>はじめに</vt:lpstr>
      <vt:lpstr>現状分析</vt:lpstr>
      <vt:lpstr>現状分析</vt:lpstr>
      <vt:lpstr>現状分析</vt:lpstr>
      <vt:lpstr>現状分析</vt:lpstr>
      <vt:lpstr>現状分析</vt:lpstr>
      <vt:lpstr>問題意識</vt:lpstr>
      <vt:lpstr>現状分析</vt:lpstr>
      <vt:lpstr>現状分析</vt:lpstr>
      <vt:lpstr>現状分析</vt:lpstr>
      <vt:lpstr>現状分析</vt:lpstr>
      <vt:lpstr>現状分析</vt:lpstr>
      <vt:lpstr>現状分析</vt:lpstr>
      <vt:lpstr>現状分析</vt:lpstr>
      <vt:lpstr>問題意識</vt:lpstr>
      <vt:lpstr>問題意識</vt:lpstr>
      <vt:lpstr>問題意識</vt:lpstr>
      <vt:lpstr>研究目的</vt:lpstr>
      <vt:lpstr>研究対象の設定</vt:lpstr>
      <vt:lpstr>仮説導出</vt:lpstr>
      <vt:lpstr>仮説導出</vt:lpstr>
      <vt:lpstr>仮説導出</vt:lpstr>
      <vt:lpstr>仮説導出</vt:lpstr>
      <vt:lpstr>仮説導出</vt:lpstr>
      <vt:lpstr>仮説導出</vt:lpstr>
      <vt:lpstr>仮説導出</vt:lpstr>
      <vt:lpstr>仮説①</vt:lpstr>
      <vt:lpstr>仮説①</vt:lpstr>
      <vt:lpstr>仮説②</vt:lpstr>
      <vt:lpstr>仮説②</vt:lpstr>
      <vt:lpstr>仮説③</vt:lpstr>
      <vt:lpstr>仮説③</vt:lpstr>
      <vt:lpstr>仮説検証</vt:lpstr>
      <vt:lpstr>仮説①系１の検証</vt:lpstr>
      <vt:lpstr>仮説①系１の検証</vt:lpstr>
      <vt:lpstr>仮説①棄却理由と考察</vt:lpstr>
      <vt:lpstr>仮説②系１の検証</vt:lpstr>
      <vt:lpstr>仮説②系１の検証</vt:lpstr>
      <vt:lpstr>仮説②系2の検証</vt:lpstr>
      <vt:lpstr>仮説②系２の検証</vt:lpstr>
      <vt:lpstr>仮説②系２の検証</vt:lpstr>
      <vt:lpstr>仮説②系3の検証</vt:lpstr>
      <vt:lpstr>仮説②系３の検証１</vt:lpstr>
      <vt:lpstr>仮説②系３の検証２</vt:lpstr>
      <vt:lpstr>仮説②系３の検証３</vt:lpstr>
      <vt:lpstr>仮説③系１の検証</vt:lpstr>
      <vt:lpstr>仮説③系1の検証</vt:lpstr>
      <vt:lpstr>仮説③系2の検証</vt:lpstr>
      <vt:lpstr>仮説③系２の検証</vt:lpstr>
      <vt:lpstr>仮説③系2の検証</vt:lpstr>
      <vt:lpstr>仮説③系3の検証</vt:lpstr>
      <vt:lpstr>仮説③の系3の検証1</vt:lpstr>
      <vt:lpstr>仮説③の系３の検証2</vt:lpstr>
      <vt:lpstr>仮説③系３の検証3</vt:lpstr>
      <vt:lpstr>仮説①検証結果まとめ</vt:lpstr>
      <vt:lpstr>仮説②検証結果まとめ</vt:lpstr>
      <vt:lpstr>仮説③検証結果まとめ</vt:lpstr>
      <vt:lpstr>実務的インプリケーション</vt:lpstr>
      <vt:lpstr>実務的インプリケーション</vt:lpstr>
      <vt:lpstr>学術的インプリケーション</vt:lpstr>
      <vt:lpstr>今後の課題</vt:lpstr>
      <vt:lpstr>参考文献</vt:lpstr>
      <vt:lpstr>参考URL</vt:lpstr>
      <vt:lpstr>        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快楽消費</dc:title>
  <dc:creator>FJ-USER</dc:creator>
  <cp:lastModifiedBy>MIYAKO</cp:lastModifiedBy>
  <cp:revision>672</cp:revision>
  <cp:lastPrinted>2014-11-25T03:14:19Z</cp:lastPrinted>
  <dcterms:created xsi:type="dcterms:W3CDTF">2014-05-07T14:59:13Z</dcterms:created>
  <dcterms:modified xsi:type="dcterms:W3CDTF">2014-12-18T11:10:29Z</dcterms:modified>
</cp:coreProperties>
</file>